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2" r:id="rId2"/>
    <p:sldId id="256" r:id="rId3"/>
    <p:sldId id="258" r:id="rId4"/>
    <p:sldId id="257" r:id="rId5"/>
    <p:sldId id="259" r:id="rId6"/>
    <p:sldId id="260" r:id="rId7"/>
    <p:sldId id="261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84" r:id="rId29"/>
    <p:sldId id="282" r:id="rId30"/>
    <p:sldId id="285" r:id="rId31"/>
    <p:sldId id="287" r:id="rId32"/>
    <p:sldId id="286" r:id="rId33"/>
    <p:sldId id="288" r:id="rId34"/>
    <p:sldId id="289" r:id="rId35"/>
    <p:sldId id="290" r:id="rId36"/>
    <p:sldId id="291" r:id="rId37"/>
    <p:sldId id="28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79" d="100"/>
          <a:sy n="79" d="100"/>
        </p:scale>
        <p:origin x="-84" y="-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413673" cy="6982691"/>
          </a:xfrm>
        </p:spPr>
      </p:pic>
      <p:sp>
        <p:nvSpPr>
          <p:cNvPr id="7" name="TextBox 6"/>
          <p:cNvSpPr txBox="1"/>
          <p:nvPr/>
        </p:nvSpPr>
        <p:spPr>
          <a:xfrm>
            <a:off x="953194" y="498764"/>
            <a:ext cx="10063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6000" dirty="0" smtClean="0">
                <a:solidFill>
                  <a:schemeClr val="bg1"/>
                </a:solidFill>
              </a:rPr>
              <a:t>بسم الله الرحمن الرحیم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259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4034" y="-83670"/>
            <a:ext cx="9438341" cy="1600200"/>
          </a:xfrm>
        </p:spPr>
        <p:txBody>
          <a:bodyPr>
            <a:normAutofit/>
          </a:bodyPr>
          <a:lstStyle/>
          <a:p>
            <a:pPr rtl="1"/>
            <a:r>
              <a:rPr lang="en-US" sz="2400" dirty="0" smtClean="0">
                <a:solidFill>
                  <a:srgbClr val="FFC000"/>
                </a:solidFill>
              </a:rPr>
              <a:t>Submucosal uterine </a:t>
            </a:r>
            <a:r>
              <a:rPr lang="en-US" sz="2400" dirty="0" err="1" smtClean="0">
                <a:solidFill>
                  <a:srgbClr val="FFC000"/>
                </a:solidFill>
              </a:rPr>
              <a:t>myomas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(FIGO </a:t>
            </a:r>
            <a:r>
              <a:rPr lang="en-US" sz="2400" dirty="0" smtClean="0">
                <a:solidFill>
                  <a:srgbClr val="FFC000"/>
                </a:solidFill>
              </a:rPr>
              <a:t>classification)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330" y="2218812"/>
            <a:ext cx="5888318" cy="34637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6637" y="1757083"/>
            <a:ext cx="5267225" cy="4595906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Submucosal </a:t>
            </a:r>
            <a:r>
              <a:rPr lang="en-US" sz="2000" dirty="0" err="1"/>
              <a:t>myomas</a:t>
            </a:r>
            <a:r>
              <a:rPr lang="en-US" sz="2000" dirty="0"/>
              <a:t> characteristically appear as </a:t>
            </a:r>
            <a:r>
              <a:rPr lang="en-US" sz="2000" dirty="0">
                <a:solidFill>
                  <a:srgbClr val="00B050"/>
                </a:solidFill>
              </a:rPr>
              <a:t>white spherical masses </a:t>
            </a:r>
            <a:r>
              <a:rPr lang="en-US" sz="2000" dirty="0"/>
              <a:t>covered with a </a:t>
            </a:r>
            <a:r>
              <a:rPr lang="en-US" sz="2000" dirty="0">
                <a:solidFill>
                  <a:srgbClr val="00B050"/>
                </a:solidFill>
              </a:rPr>
              <a:t>network of fragile thin-walled </a:t>
            </a:r>
            <a:r>
              <a:rPr lang="en-US" sz="2000" dirty="0"/>
              <a:t>vessels when viewed by hysteroscopy. </a:t>
            </a:r>
            <a:endParaRPr lang="en-US" sz="2000" dirty="0" smtClean="0"/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In general, type </a:t>
            </a:r>
            <a:r>
              <a:rPr lang="en-US" sz="2000" dirty="0" smtClean="0">
                <a:solidFill>
                  <a:srgbClr val="C00000"/>
                </a:solidFill>
              </a:rPr>
              <a:t>0 and type 1 </a:t>
            </a:r>
            <a:r>
              <a:rPr lang="en-US" sz="2000" dirty="0" err="1" smtClean="0"/>
              <a:t>myomas</a:t>
            </a:r>
            <a:r>
              <a:rPr lang="en-US" sz="2000" dirty="0" smtClean="0"/>
              <a:t> are candidates for resection, while type 2 </a:t>
            </a:r>
            <a:r>
              <a:rPr lang="en-US" sz="2000" dirty="0" err="1" smtClean="0"/>
              <a:t>myomas</a:t>
            </a:r>
            <a:r>
              <a:rPr lang="en-US" sz="2000" dirty="0" smtClean="0"/>
              <a:t> are best excised by laparoscopic or open technique.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68466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71247" y="95624"/>
            <a:ext cx="5398247" cy="932329"/>
          </a:xfrm>
        </p:spPr>
        <p:txBody>
          <a:bodyPr>
            <a:normAutofit/>
          </a:bodyPr>
          <a:lstStyle/>
          <a:p>
            <a:pPr algn="l" rtl="1"/>
            <a:r>
              <a:rPr lang="en-US" dirty="0" smtClean="0">
                <a:solidFill>
                  <a:srgbClr val="FFC000"/>
                </a:solidFill>
              </a:rPr>
              <a:t>Step-w classification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85271" y="1422401"/>
            <a:ext cx="4615329" cy="4796284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Size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Topography: defined by the third of the uterine cavity where the fibroid is situated.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Extension of the base of the </a:t>
            </a:r>
            <a:r>
              <a:rPr lang="en-US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myoma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Penetration of the nodule into the myometrium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Wall: when the fibroid is on the lateral wall, 1 extra point is added regardless of the third that is </a:t>
            </a:r>
            <a:r>
              <a:rPr lang="en-US" sz="1800" dirty="0"/>
              <a:t>affected </a:t>
            </a:r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8635" y="1422402"/>
            <a:ext cx="7036908" cy="5181598"/>
          </a:xfrm>
        </p:spPr>
      </p:pic>
    </p:spTree>
    <p:extLst>
      <p:ext uri="{BB962C8B-B14F-4D97-AF65-F5344CB8AC3E}">
        <p14:creationId xmlns:p14="http://schemas.microsoft.com/office/powerpoint/2010/main" xmlns="" val="39602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174" y="587035"/>
            <a:ext cx="8610600" cy="815045"/>
          </a:xfrm>
        </p:spPr>
        <p:txBody>
          <a:bodyPr>
            <a:normAutofit/>
          </a:bodyPr>
          <a:lstStyle/>
          <a:p>
            <a:pPr algn="l" rtl="1"/>
            <a:r>
              <a:rPr lang="en-US" sz="3200" dirty="0" smtClean="0">
                <a:solidFill>
                  <a:srgbClr val="FFC000"/>
                </a:solidFill>
              </a:rPr>
              <a:t>How to diagnose?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02080"/>
            <a:ext cx="10820400" cy="520930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Three-dimensional </a:t>
            </a:r>
            <a:r>
              <a:rPr lang="en-US" dirty="0">
                <a:solidFill>
                  <a:srgbClr val="C00000"/>
                </a:solidFill>
              </a:rPr>
              <a:t>saline infusion sonography</a:t>
            </a:r>
            <a:r>
              <a:rPr lang="en-US" dirty="0"/>
              <a:t>, single modality that can evaluate the relationship of a leiomyoma to both the </a:t>
            </a:r>
            <a:r>
              <a:rPr lang="en-US" dirty="0">
                <a:solidFill>
                  <a:srgbClr val="C00000"/>
                </a:solidFill>
              </a:rPr>
              <a:t>endometrial cavity and the </a:t>
            </a:r>
            <a:r>
              <a:rPr lang="en-US" dirty="0" smtClean="0">
                <a:solidFill>
                  <a:srgbClr val="C00000"/>
                </a:solidFill>
              </a:rPr>
              <a:t>myometrium.</a:t>
            </a:r>
          </a:p>
          <a:p>
            <a:pPr>
              <a:lnSpc>
                <a:spcPct val="150000"/>
              </a:lnSpc>
            </a:pPr>
            <a:r>
              <a:rPr lang="en-US" dirty="0"/>
              <a:t>An alternative is to use a combination of office-based diagnostic </a:t>
            </a:r>
            <a:r>
              <a:rPr lang="en-US" dirty="0">
                <a:solidFill>
                  <a:srgbClr val="C00000"/>
                </a:solidFill>
              </a:rPr>
              <a:t>hysteroscopy</a:t>
            </a:r>
            <a:r>
              <a:rPr lang="en-US" dirty="0"/>
              <a:t> and transvaginal </a:t>
            </a:r>
            <a:r>
              <a:rPr lang="en-US" dirty="0" smtClean="0">
                <a:solidFill>
                  <a:srgbClr val="C00000"/>
                </a:solidFill>
              </a:rPr>
              <a:t>ultrasonography.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B050"/>
                </a:solidFill>
              </a:rPr>
              <a:t>HSG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 smtClean="0">
                <a:solidFill>
                  <a:srgbClr val="00B050"/>
                </a:solidFill>
              </a:rPr>
              <a:t>CT_Scan</a:t>
            </a:r>
            <a:r>
              <a:rPr lang="en-US" dirty="0" smtClean="0"/>
              <a:t> </a:t>
            </a:r>
            <a:r>
              <a:rPr lang="en-US" dirty="0"/>
              <a:t>have </a:t>
            </a:r>
            <a:r>
              <a:rPr lang="en-US" dirty="0">
                <a:solidFill>
                  <a:srgbClr val="00B050"/>
                </a:solidFill>
              </a:rPr>
              <a:t>limited</a:t>
            </a:r>
            <a:r>
              <a:rPr lang="en-US" dirty="0"/>
              <a:t> use in delineating fibroid </a:t>
            </a:r>
            <a:r>
              <a:rPr lang="en-US" dirty="0" smtClean="0"/>
              <a:t>location.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MRI is too expensive.</a:t>
            </a:r>
          </a:p>
          <a:p>
            <a:pPr>
              <a:lnSpc>
                <a:spcPct val="150000"/>
              </a:lnSpc>
            </a:pPr>
            <a:r>
              <a:rPr lang="en-US" dirty="0"/>
              <a:t>For patients with enlarged uterine size (</a:t>
            </a:r>
            <a:r>
              <a:rPr lang="en-US" dirty="0" err="1"/>
              <a:t>ie</a:t>
            </a:r>
            <a:r>
              <a:rPr lang="en-US" dirty="0"/>
              <a:t>, 14 to 16 weeks or larger on pelvic examination), SIS may be </a:t>
            </a:r>
            <a:r>
              <a:rPr lang="en-US" dirty="0" smtClean="0">
                <a:solidFill>
                  <a:srgbClr val="C00000"/>
                </a:solidFill>
              </a:rPr>
              <a:t>impractical,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C00000"/>
                </a:solidFill>
              </a:rPr>
              <a:t>MRI maybe useful </a:t>
            </a:r>
            <a:r>
              <a:rPr lang="en-US" dirty="0" smtClean="0"/>
              <a:t>to evaluate type 0-1- 2 </a:t>
            </a:r>
            <a:r>
              <a:rPr lang="en-US" dirty="0" err="1" smtClean="0"/>
              <a:t>myomas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846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1"/>
            <a:r>
              <a:rPr lang="en-US" dirty="0" smtClean="0"/>
              <a:t>Sonographic evaluation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799" y="2706407"/>
            <a:ext cx="5517837" cy="310272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0906" y="2406940"/>
            <a:ext cx="5334000" cy="4004680"/>
          </a:xfrm>
        </p:spPr>
      </p:pic>
    </p:spTree>
    <p:extLst>
      <p:ext uri="{BB962C8B-B14F-4D97-AF65-F5344CB8AC3E}">
        <p14:creationId xmlns:p14="http://schemas.microsoft.com/office/powerpoint/2010/main" xmlns="" val="256933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188" y="1045268"/>
            <a:ext cx="8610600" cy="2044568"/>
          </a:xfrm>
        </p:spPr>
        <p:txBody>
          <a:bodyPr>
            <a:noAutofit/>
          </a:bodyPr>
          <a:lstStyle/>
          <a:p>
            <a:pPr algn="l" rtl="1">
              <a:lnSpc>
                <a:spcPct val="150000"/>
              </a:lnSpc>
            </a:pPr>
            <a:r>
              <a:rPr lang="en-US" sz="2000" dirty="0" smtClean="0"/>
              <a:t> </a:t>
            </a:r>
            <a:r>
              <a:rPr lang="en-US" sz="2000" dirty="0"/>
              <a:t>using the STEPW classification permits </a:t>
            </a:r>
            <a:r>
              <a:rPr lang="en-US" sz="2000" dirty="0">
                <a:solidFill>
                  <a:srgbClr val="C00000"/>
                </a:solidFill>
              </a:rPr>
              <a:t>greater correlation </a:t>
            </a:r>
            <a:r>
              <a:rPr lang="en-US" sz="2000" dirty="0"/>
              <a:t>with </a:t>
            </a:r>
            <a:r>
              <a:rPr lang="en-US" sz="2000" dirty="0">
                <a:solidFill>
                  <a:srgbClr val="C00000"/>
                </a:solidFill>
              </a:rPr>
              <a:t>incomplete or complete removed</a:t>
            </a:r>
            <a:r>
              <a:rPr lang="en-US" sz="2000" dirty="0"/>
              <a:t> of the fibroid by </a:t>
            </a:r>
            <a:r>
              <a:rPr lang="en-US" sz="2000" dirty="0" err="1"/>
              <a:t>hysteroscopic</a:t>
            </a:r>
            <a:r>
              <a:rPr lang="en-US" sz="2000" dirty="0"/>
              <a:t> myomectomy than does use of the </a:t>
            </a:r>
            <a:r>
              <a:rPr lang="en-US" sz="2000" dirty="0">
                <a:solidFill>
                  <a:srgbClr val="C00000"/>
                </a:solidFill>
              </a:rPr>
              <a:t>ESGE </a:t>
            </a:r>
            <a:r>
              <a:rPr lang="en-US" sz="2000" dirty="0"/>
              <a:t>system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775" y="2808941"/>
            <a:ext cx="5458235" cy="3561869"/>
          </a:xfrm>
          <a:prstGeom prst="roundRect">
            <a:avLst>
              <a:gd name="adj" fmla="val 0"/>
            </a:avLst>
          </a:prstGeom>
        </p:spPr>
      </p:pic>
      <p:pic>
        <p:nvPicPr>
          <p:cNvPr id="15" name="Picture Placeholder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9505" y="2810083"/>
            <a:ext cx="4458447" cy="3570311"/>
          </a:xfrm>
        </p:spPr>
      </p:pic>
    </p:spTree>
    <p:extLst>
      <p:ext uri="{BB962C8B-B14F-4D97-AF65-F5344CB8AC3E}">
        <p14:creationId xmlns:p14="http://schemas.microsoft.com/office/powerpoint/2010/main" xmlns="" val="31810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8932" y="537159"/>
            <a:ext cx="9045633" cy="992383"/>
          </a:xfrm>
        </p:spPr>
        <p:txBody>
          <a:bodyPr>
            <a:normAutofit/>
          </a:bodyPr>
          <a:lstStyle/>
          <a:p>
            <a:pPr algn="l" rtl="1"/>
            <a:r>
              <a:rPr lang="en-US" sz="3200" dirty="0" smtClean="0">
                <a:solidFill>
                  <a:srgbClr val="FFC000"/>
                </a:solidFill>
              </a:rPr>
              <a:t>Pre and post-operation management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1586"/>
            <a:ext cx="10820400" cy="4617100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 err="1" smtClean="0"/>
              <a:t>GnRH</a:t>
            </a:r>
            <a:r>
              <a:rPr lang="en-US" dirty="0" smtClean="0"/>
              <a:t> agonists:  in patients </a:t>
            </a:r>
            <a:r>
              <a:rPr lang="en-US" dirty="0"/>
              <a:t>with </a:t>
            </a:r>
            <a:r>
              <a:rPr lang="en-US" dirty="0">
                <a:solidFill>
                  <a:srgbClr val="C00000"/>
                </a:solidFill>
              </a:rPr>
              <a:t>severe anemia</a:t>
            </a:r>
            <a:r>
              <a:rPr lang="en-US" dirty="0"/>
              <a:t> that may preclude surgery, those in whom </a:t>
            </a:r>
            <a:r>
              <a:rPr lang="en-US" dirty="0">
                <a:solidFill>
                  <a:srgbClr val="C00000"/>
                </a:solidFill>
              </a:rPr>
              <a:t>intravenou</a:t>
            </a:r>
            <a:r>
              <a:rPr lang="en-US" dirty="0"/>
              <a:t>s iron therapy is </a:t>
            </a:r>
            <a:r>
              <a:rPr lang="en-US" dirty="0">
                <a:solidFill>
                  <a:srgbClr val="C00000"/>
                </a:solidFill>
              </a:rPr>
              <a:t>contraindicated</a:t>
            </a:r>
            <a:r>
              <a:rPr lang="en-US" dirty="0"/>
              <a:t>, or those who refuse </a:t>
            </a:r>
            <a:r>
              <a:rPr lang="en-US" dirty="0" smtClean="0">
                <a:solidFill>
                  <a:srgbClr val="C00000"/>
                </a:solidFill>
              </a:rPr>
              <a:t>blood products.</a:t>
            </a:r>
          </a:p>
          <a:p>
            <a:pPr algn="just">
              <a:lnSpc>
                <a:spcPct val="150000"/>
              </a:lnSpc>
            </a:pPr>
            <a:r>
              <a:rPr lang="en-US" dirty="0" err="1" smtClean="0"/>
              <a:t>Vazopressin</a:t>
            </a:r>
            <a:r>
              <a:rPr lang="en-US" dirty="0" smtClean="0"/>
              <a:t>: we </a:t>
            </a:r>
            <a:r>
              <a:rPr lang="en-US" dirty="0"/>
              <a:t>mix </a:t>
            </a:r>
            <a:r>
              <a:rPr lang="en-US" dirty="0">
                <a:solidFill>
                  <a:srgbClr val="00B050"/>
                </a:solidFill>
              </a:rPr>
              <a:t>10 units in 100 mL of normal saline </a:t>
            </a:r>
            <a:r>
              <a:rPr lang="en-US" dirty="0"/>
              <a:t>and inject into the cervical stroma in 5 mL aliquots at the </a:t>
            </a:r>
            <a:r>
              <a:rPr lang="en-US" dirty="0">
                <a:solidFill>
                  <a:srgbClr val="00B050"/>
                </a:solidFill>
              </a:rPr>
              <a:t>10, 2, 5, and 8 o'clock </a:t>
            </a:r>
            <a:r>
              <a:rPr lang="en-US" dirty="0"/>
              <a:t>positions around </a:t>
            </a:r>
            <a:r>
              <a:rPr lang="en-US" dirty="0" smtClean="0"/>
              <a:t>the </a:t>
            </a:r>
            <a:r>
              <a:rPr lang="en-US" dirty="0" err="1" smtClean="0"/>
              <a:t>ectocervix</a:t>
            </a:r>
            <a:r>
              <a:rPr lang="en-US" dirty="0"/>
              <a:t>. This dose can be repeated every </a:t>
            </a:r>
            <a:r>
              <a:rPr lang="en-US" dirty="0">
                <a:solidFill>
                  <a:srgbClr val="C00000"/>
                </a:solidFill>
              </a:rPr>
              <a:t>30 to 45 minutes </a:t>
            </a:r>
            <a:r>
              <a:rPr lang="en-US" dirty="0"/>
              <a:t>if bleeding is encountered or the procedure is </a:t>
            </a:r>
            <a:r>
              <a:rPr lang="en-US" dirty="0" smtClean="0"/>
              <a:t>prolonged.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Intrauterine pressure may be applied using a </a:t>
            </a:r>
            <a:r>
              <a:rPr lang="en-US" dirty="0">
                <a:solidFill>
                  <a:srgbClr val="C00000"/>
                </a:solidFill>
              </a:rPr>
              <a:t>bladder (Foley) catheter </a:t>
            </a:r>
            <a:r>
              <a:rPr lang="en-US" dirty="0"/>
              <a:t>balloon place inside the uterine </a:t>
            </a:r>
            <a:r>
              <a:rPr lang="en-US" dirty="0" smtClean="0"/>
              <a:t>cavity.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dirty="0">
                <a:solidFill>
                  <a:srgbClr val="C00000"/>
                </a:solidFill>
              </a:rPr>
              <a:t>Bakri balloon </a:t>
            </a:r>
            <a:r>
              <a:rPr lang="en-US" dirty="0"/>
              <a:t>should not be used for intrauterine </a:t>
            </a:r>
            <a:r>
              <a:rPr lang="en-US" dirty="0" smtClean="0"/>
              <a:t>tamponade since it is too large and may cause </a:t>
            </a:r>
            <a:r>
              <a:rPr lang="en-US" dirty="0" smtClean="0">
                <a:solidFill>
                  <a:srgbClr val="C00000"/>
                </a:solidFill>
              </a:rPr>
              <a:t>inflammation, pain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C00000"/>
                </a:solidFill>
              </a:rPr>
              <a:t>uterine rupture</a:t>
            </a:r>
            <a:r>
              <a:rPr lang="en-US" dirty="0" smtClean="0"/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695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228353" y="189137"/>
            <a:ext cx="8610600" cy="1293028"/>
          </a:xfrm>
        </p:spPr>
        <p:txBody>
          <a:bodyPr>
            <a:normAutofit/>
          </a:bodyPr>
          <a:lstStyle/>
          <a:p>
            <a:pPr algn="l" rtl="1">
              <a:lnSpc>
                <a:spcPct val="100000"/>
              </a:lnSpc>
            </a:pPr>
            <a:r>
              <a:rPr lang="en-US" sz="2800" dirty="0" smtClean="0">
                <a:solidFill>
                  <a:srgbClr val="FFC000"/>
                </a:solidFill>
              </a:rPr>
              <a:t>Intra-Uterine adhesions (</a:t>
            </a:r>
            <a:r>
              <a:rPr lang="en-US" sz="2800" dirty="0" err="1" smtClean="0">
                <a:solidFill>
                  <a:srgbClr val="FFC000"/>
                </a:solidFill>
              </a:rPr>
              <a:t>synechiae</a:t>
            </a:r>
            <a:r>
              <a:rPr lang="en-US" sz="2800" dirty="0" smtClean="0">
                <a:solidFill>
                  <a:srgbClr val="FFC000"/>
                </a:solidFill>
              </a:rPr>
              <a:t>)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28706" y="1482164"/>
            <a:ext cx="11177494" cy="519355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C00000"/>
                </a:solidFill>
              </a:rPr>
              <a:t>Scar </a:t>
            </a:r>
            <a:r>
              <a:rPr lang="en-US" sz="2400" dirty="0">
                <a:solidFill>
                  <a:srgbClr val="C00000"/>
                </a:solidFill>
              </a:rPr>
              <a:t>tissue </a:t>
            </a:r>
            <a:r>
              <a:rPr lang="en-US" sz="2400" dirty="0"/>
              <a:t>develops within the uterine </a:t>
            </a:r>
            <a:r>
              <a:rPr lang="en-US" sz="2400" dirty="0" smtClean="0"/>
              <a:t>cavity.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Minimal disease is characterized by </a:t>
            </a:r>
            <a:r>
              <a:rPr lang="en-US" sz="2400" dirty="0">
                <a:solidFill>
                  <a:srgbClr val="C00000"/>
                </a:solidFill>
              </a:rPr>
              <a:t>thin strands </a:t>
            </a:r>
            <a:r>
              <a:rPr lang="en-US" sz="2400" dirty="0"/>
              <a:t>of tissue </a:t>
            </a:r>
            <a:r>
              <a:rPr lang="en-US" sz="2400" dirty="0">
                <a:solidFill>
                  <a:srgbClr val="C00000"/>
                </a:solidFill>
              </a:rPr>
              <a:t>stretched across </a:t>
            </a:r>
            <a:r>
              <a:rPr lang="en-US" sz="2400" dirty="0"/>
              <a:t>the uterine </a:t>
            </a:r>
            <a:r>
              <a:rPr lang="en-US" sz="2400" dirty="0" smtClean="0"/>
              <a:t>cavity.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</a:t>
            </a:r>
            <a:r>
              <a:rPr lang="en-US" sz="2400" dirty="0" smtClean="0"/>
              <a:t>evere </a:t>
            </a:r>
            <a:r>
              <a:rPr lang="en-US" sz="2400" dirty="0"/>
              <a:t>disease is characterized by </a:t>
            </a:r>
            <a:r>
              <a:rPr lang="en-US" sz="2400" dirty="0">
                <a:solidFill>
                  <a:srgbClr val="C00000"/>
                </a:solidFill>
              </a:rPr>
              <a:t>complete obliteration of the cavity</a:t>
            </a:r>
            <a:r>
              <a:rPr lang="en-US" sz="2400" dirty="0"/>
              <a:t>, with the anterior wall of the uterus densely adherent to the posterior </a:t>
            </a:r>
            <a:r>
              <a:rPr lang="en-US" sz="2400" dirty="0" smtClean="0"/>
              <a:t>wall.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The basalis layer appears to be most susceptible to damage </a:t>
            </a:r>
            <a:r>
              <a:rPr lang="en-US" sz="2400" dirty="0">
                <a:solidFill>
                  <a:srgbClr val="00B0F0"/>
                </a:solidFill>
              </a:rPr>
              <a:t>in the first four postpartum or </a:t>
            </a:r>
            <a:r>
              <a:rPr lang="en-US" sz="2400" dirty="0" err="1">
                <a:solidFill>
                  <a:srgbClr val="00B0F0"/>
                </a:solidFill>
              </a:rPr>
              <a:t>postabortal</a:t>
            </a:r>
            <a:r>
              <a:rPr lang="en-US" sz="2400" dirty="0">
                <a:solidFill>
                  <a:srgbClr val="00B0F0"/>
                </a:solidFill>
              </a:rPr>
              <a:t> weeks. </a:t>
            </a:r>
            <a:endParaRPr lang="en-US" sz="2400" dirty="0" smtClean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/>
              <a:t>In </a:t>
            </a:r>
            <a:r>
              <a:rPr lang="en-US" sz="2400" dirty="0" smtClean="0"/>
              <a:t>addition to adhesion, </a:t>
            </a:r>
            <a:r>
              <a:rPr lang="en-US" sz="2400" dirty="0">
                <a:solidFill>
                  <a:srgbClr val="00B050"/>
                </a:solidFill>
              </a:rPr>
              <a:t>vascularization</a:t>
            </a:r>
            <a:r>
              <a:rPr lang="en-US" sz="2400" dirty="0"/>
              <a:t> may be compromised due to endometrial damage and </a:t>
            </a:r>
            <a:r>
              <a:rPr lang="en-US" sz="2400" dirty="0" smtClean="0"/>
              <a:t>scarring.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These </a:t>
            </a:r>
            <a:r>
              <a:rPr lang="en-US" sz="2400" dirty="0"/>
              <a:t>changes account for the </a:t>
            </a:r>
            <a:r>
              <a:rPr lang="en-US" sz="2400" dirty="0">
                <a:solidFill>
                  <a:srgbClr val="00B050"/>
                </a:solidFill>
              </a:rPr>
              <a:t>menstrual abnormalities</a:t>
            </a:r>
            <a:r>
              <a:rPr lang="en-US" sz="2400" dirty="0"/>
              <a:t>, frequent </a:t>
            </a:r>
            <a:r>
              <a:rPr lang="en-US" sz="2400" dirty="0">
                <a:solidFill>
                  <a:srgbClr val="00B050"/>
                </a:solidFill>
              </a:rPr>
              <a:t>dysmenorrhea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C00000"/>
                </a:solidFill>
              </a:rPr>
              <a:t>infertility</a:t>
            </a:r>
            <a:r>
              <a:rPr lang="en-US" sz="2400" dirty="0"/>
              <a:t>, and </a:t>
            </a:r>
            <a:r>
              <a:rPr lang="en-US" sz="2400" dirty="0">
                <a:solidFill>
                  <a:srgbClr val="C00000"/>
                </a:solidFill>
              </a:rPr>
              <a:t>recurrent pregnancy loss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68752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387855"/>
            <a:ext cx="8610600" cy="879156"/>
          </a:xfrm>
        </p:spPr>
        <p:txBody>
          <a:bodyPr/>
          <a:lstStyle/>
          <a:p>
            <a:pPr algn="l" rtl="1"/>
            <a:r>
              <a:rPr lang="en-US" dirty="0" smtClean="0">
                <a:solidFill>
                  <a:srgbClr val="FFC000"/>
                </a:solidFill>
              </a:rPr>
              <a:t>Risk factors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41930"/>
            <a:ext cx="10820400" cy="499035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Pregnancy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Curettage </a:t>
            </a:r>
            <a:r>
              <a:rPr lang="en-US" dirty="0"/>
              <a:t>after a pregnancy loss at a </a:t>
            </a:r>
            <a:r>
              <a:rPr lang="en-US" dirty="0">
                <a:solidFill>
                  <a:srgbClr val="C00000"/>
                </a:solidFill>
              </a:rPr>
              <a:t>more advanced gestational age compared with earlier pregnancy </a:t>
            </a:r>
            <a:r>
              <a:rPr lang="en-US" dirty="0" smtClean="0">
                <a:solidFill>
                  <a:srgbClr val="C00000"/>
                </a:solidFill>
              </a:rPr>
              <a:t>loss.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A </a:t>
            </a:r>
            <a:r>
              <a:rPr lang="en-US" dirty="0"/>
              <a:t>different study reported a higher risk of adhesion formation in women who underwent </a:t>
            </a:r>
            <a:r>
              <a:rPr lang="en-US" dirty="0" smtClean="0">
                <a:solidFill>
                  <a:srgbClr val="C00000"/>
                </a:solidFill>
              </a:rPr>
              <a:t>postpartum </a:t>
            </a:r>
            <a:r>
              <a:rPr lang="en-US" dirty="0">
                <a:solidFill>
                  <a:srgbClr val="C00000"/>
                </a:solidFill>
              </a:rPr>
              <a:t>curettage two to four weeks </a:t>
            </a:r>
            <a:r>
              <a:rPr lang="en-US" dirty="0"/>
              <a:t>after delivery compared with </a:t>
            </a:r>
            <a:r>
              <a:rPr lang="en-US" dirty="0">
                <a:solidFill>
                  <a:srgbClr val="00B050"/>
                </a:solidFill>
              </a:rPr>
              <a:t>early in </a:t>
            </a:r>
            <a:r>
              <a:rPr lang="en-US" dirty="0"/>
              <a:t>the </a:t>
            </a:r>
            <a:r>
              <a:rPr lang="en-US" dirty="0" smtClean="0"/>
              <a:t>postpartum.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Repeated </a:t>
            </a:r>
            <a:r>
              <a:rPr lang="en-US" dirty="0" smtClean="0"/>
              <a:t>curettage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Inflammation </a:t>
            </a:r>
            <a:r>
              <a:rPr lang="en-US" dirty="0"/>
              <a:t>or infection (</a:t>
            </a:r>
            <a:r>
              <a:rPr lang="en-US" dirty="0">
                <a:solidFill>
                  <a:srgbClr val="00B050"/>
                </a:solidFill>
              </a:rPr>
              <a:t>chronic </a:t>
            </a:r>
            <a:r>
              <a:rPr lang="en-US" dirty="0" err="1" smtClean="0">
                <a:solidFill>
                  <a:srgbClr val="00B050"/>
                </a:solidFill>
              </a:rPr>
              <a:t>endometritis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dirty="0"/>
              <a:t>Intrauterine procedures (</a:t>
            </a:r>
            <a:r>
              <a:rPr lang="en-US" dirty="0">
                <a:solidFill>
                  <a:srgbClr val="00B050"/>
                </a:solidFill>
              </a:rPr>
              <a:t>removal of multiple fibroids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dirty="0"/>
              <a:t>Uterine compression sutures (</a:t>
            </a:r>
            <a:r>
              <a:rPr lang="en-US" dirty="0" err="1">
                <a:solidFill>
                  <a:srgbClr val="00B050"/>
                </a:solidFill>
              </a:rPr>
              <a:t>eg</a:t>
            </a:r>
            <a:r>
              <a:rPr lang="en-US" dirty="0">
                <a:solidFill>
                  <a:srgbClr val="00B050"/>
                </a:solidFill>
              </a:rPr>
              <a:t>, B-Lynch </a:t>
            </a:r>
            <a:r>
              <a:rPr lang="en-US" dirty="0" smtClean="0">
                <a:solidFill>
                  <a:srgbClr val="00B050"/>
                </a:solidFill>
              </a:rPr>
              <a:t>suture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379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64116" y="1200654"/>
            <a:ext cx="8610600" cy="1293028"/>
          </a:xfrm>
        </p:spPr>
        <p:txBody>
          <a:bodyPr>
            <a:noAutofit/>
          </a:bodyPr>
          <a:lstStyle/>
          <a:p>
            <a:pPr algn="l" rtl="1"/>
            <a:r>
              <a:rPr lang="en-US" sz="2800" dirty="0" smtClean="0">
                <a:solidFill>
                  <a:srgbClr val="FFC000"/>
                </a:solidFill>
              </a:rPr>
              <a:t>susceptibility </a:t>
            </a:r>
            <a:r>
              <a:rPr lang="en-US" sz="2800" dirty="0">
                <a:solidFill>
                  <a:srgbClr val="FFC000"/>
                </a:solidFill>
              </a:rPr>
              <a:t>to IUA formation following </a:t>
            </a:r>
            <a:r>
              <a:rPr lang="en-US" sz="2800" dirty="0" smtClean="0">
                <a:solidFill>
                  <a:srgbClr val="FFC000"/>
                </a:solidFill>
              </a:rPr>
              <a:t>pregnancy (why?)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4789" y="2695388"/>
            <a:ext cx="11285070" cy="454211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>
                <a:solidFill>
                  <a:srgbClr val="FF0000"/>
                </a:solidFill>
              </a:rPr>
              <a:t>lo</a:t>
            </a:r>
            <a:r>
              <a:rPr lang="en-US" sz="2400" dirty="0">
                <a:solidFill>
                  <a:srgbClr val="C00000"/>
                </a:solidFill>
              </a:rPr>
              <a:t>w-estrogen state </a:t>
            </a:r>
            <a:r>
              <a:rPr lang="en-US" sz="2400" dirty="0"/>
              <a:t>associated with the postpartum or </a:t>
            </a:r>
            <a:r>
              <a:rPr lang="en-US" sz="2400" dirty="0" err="1"/>
              <a:t>postabortion</a:t>
            </a:r>
            <a:r>
              <a:rPr lang="en-US" sz="2400" dirty="0"/>
              <a:t> time period, </a:t>
            </a:r>
            <a:r>
              <a:rPr lang="en-US" sz="2400" dirty="0">
                <a:solidFill>
                  <a:srgbClr val="C00000"/>
                </a:solidFill>
              </a:rPr>
              <a:t>antagonistic effects </a:t>
            </a:r>
            <a:r>
              <a:rPr lang="en-US" sz="2400" dirty="0"/>
              <a:t>from elevated prolactin levels associated with </a:t>
            </a:r>
            <a:r>
              <a:rPr lang="en-US" sz="2400" dirty="0">
                <a:solidFill>
                  <a:srgbClr val="C00000"/>
                </a:solidFill>
              </a:rPr>
              <a:t>breastfeeding, </a:t>
            </a:r>
            <a:r>
              <a:rPr lang="en-US" sz="2400" dirty="0"/>
              <a:t>or </a:t>
            </a:r>
            <a:r>
              <a:rPr lang="en-US" sz="2400" dirty="0" smtClean="0"/>
              <a:t>post-pregnancy </a:t>
            </a:r>
            <a:r>
              <a:rPr lang="en-US" sz="2400" dirty="0"/>
              <a:t>physiologic changes that make the </a:t>
            </a:r>
            <a:r>
              <a:rPr lang="en-US" sz="2400" dirty="0">
                <a:solidFill>
                  <a:srgbClr val="C00000"/>
                </a:solidFill>
              </a:rPr>
              <a:t>basalis layer </a:t>
            </a:r>
            <a:r>
              <a:rPr lang="en-US" sz="2400" dirty="0"/>
              <a:t>more </a:t>
            </a:r>
            <a:r>
              <a:rPr lang="en-US" sz="2400" dirty="0">
                <a:solidFill>
                  <a:srgbClr val="C00000"/>
                </a:solidFill>
              </a:rPr>
              <a:t>susceptible</a:t>
            </a:r>
            <a:r>
              <a:rPr lang="en-US" sz="2400" dirty="0"/>
              <a:t> to </a:t>
            </a:r>
            <a:r>
              <a:rPr lang="en-US" sz="2400" dirty="0" smtClean="0"/>
              <a:t>injury.</a:t>
            </a: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744922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811" y="280278"/>
            <a:ext cx="8610600" cy="1293028"/>
          </a:xfrm>
        </p:spPr>
        <p:txBody>
          <a:bodyPr>
            <a:normAutofit/>
          </a:bodyPr>
          <a:lstStyle/>
          <a:p>
            <a:pPr algn="l" rtl="1"/>
            <a:r>
              <a:rPr lang="en-US" sz="3200" dirty="0">
                <a:solidFill>
                  <a:srgbClr val="FFC000"/>
                </a:solidFill>
              </a:rPr>
              <a:t>CLINICAL </a:t>
            </a:r>
            <a:r>
              <a:rPr lang="en-US" sz="3200" dirty="0" smtClean="0">
                <a:solidFill>
                  <a:srgbClr val="FFC000"/>
                </a:solidFill>
              </a:rPr>
              <a:t>PRESENTATION of </a:t>
            </a:r>
            <a:r>
              <a:rPr lang="en-US" sz="3200" dirty="0" err="1" smtClean="0">
                <a:solidFill>
                  <a:srgbClr val="FFC000"/>
                </a:solidFill>
              </a:rPr>
              <a:t>iua</a:t>
            </a:r>
            <a:r>
              <a:rPr lang="en-US" sz="3200" cap="none" dirty="0" err="1" smtClean="0">
                <a:solidFill>
                  <a:srgbClr val="FFC000"/>
                </a:solidFill>
              </a:rPr>
              <a:t>s</a:t>
            </a:r>
            <a:endParaRPr lang="en-US" sz="3200" cap="none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04472"/>
            <a:ext cx="11297024" cy="540870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Abnormal uterine </a:t>
            </a:r>
            <a:r>
              <a:rPr lang="en-US" dirty="0" smtClean="0"/>
              <a:t>bleeding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olidFill>
                  <a:srgbClr val="C00000"/>
                </a:solidFill>
              </a:rPr>
              <a:t>Amenorrhea, light bleeding, menorrhagia, normal menses</a:t>
            </a:r>
            <a:r>
              <a:rPr lang="en-US" dirty="0" smtClean="0"/>
              <a:t> (5%)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Infertility 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olidFill>
                  <a:srgbClr val="C00000"/>
                </a:solidFill>
              </a:rPr>
              <a:t>blockage </a:t>
            </a:r>
            <a:r>
              <a:rPr lang="en-US" dirty="0">
                <a:solidFill>
                  <a:srgbClr val="C00000"/>
                </a:solidFill>
              </a:rPr>
              <a:t>of </a:t>
            </a:r>
            <a:r>
              <a:rPr lang="en-US" dirty="0" smtClean="0">
                <a:solidFill>
                  <a:srgbClr val="C00000"/>
                </a:solidFill>
              </a:rPr>
              <a:t>sperm</a:t>
            </a:r>
            <a:r>
              <a:rPr lang="en-US" dirty="0" smtClean="0"/>
              <a:t> or </a:t>
            </a:r>
            <a:r>
              <a:rPr lang="en-US" dirty="0">
                <a:solidFill>
                  <a:srgbClr val="00B050"/>
                </a:solidFill>
              </a:rPr>
              <a:t>injury/destruction of the endometrium </a:t>
            </a:r>
            <a:r>
              <a:rPr lang="en-US" dirty="0"/>
              <a:t>that prevents implantation of the blastocyst 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dirty="0"/>
              <a:t>Cyclic pelvic pain or </a:t>
            </a:r>
            <a:r>
              <a:rPr lang="en-US" dirty="0" smtClean="0"/>
              <a:t>dysmenorrhea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Due </a:t>
            </a:r>
            <a:r>
              <a:rPr lang="en-US" dirty="0">
                <a:solidFill>
                  <a:srgbClr val="C00000"/>
                </a:solidFill>
              </a:rPr>
              <a:t>to obstruction </a:t>
            </a:r>
            <a:r>
              <a:rPr lang="en-US" dirty="0"/>
              <a:t>of menstrual flow and/or </a:t>
            </a:r>
            <a:r>
              <a:rPr lang="en-US" dirty="0" err="1" smtClean="0"/>
              <a:t>hematometra</a:t>
            </a:r>
            <a:endParaRPr lang="en-US" dirty="0" smtClean="0"/>
          </a:p>
          <a:p>
            <a:pPr lvl="1">
              <a:lnSpc>
                <a:spcPct val="110000"/>
              </a:lnSpc>
            </a:pPr>
            <a:r>
              <a:rPr lang="en-US" dirty="0" smtClean="0"/>
              <a:t>Pain </a:t>
            </a:r>
            <a:r>
              <a:rPr lang="en-US" dirty="0"/>
              <a:t>is typically associated with </a:t>
            </a:r>
            <a:r>
              <a:rPr lang="en-US" dirty="0">
                <a:solidFill>
                  <a:srgbClr val="C00000"/>
                </a:solidFill>
              </a:rPr>
              <a:t>amenorrhea or </a:t>
            </a:r>
            <a:r>
              <a:rPr lang="en-US" dirty="0" err="1" smtClean="0">
                <a:solidFill>
                  <a:srgbClr val="C00000"/>
                </a:solidFill>
              </a:rPr>
              <a:t>hypomenorrhea</a:t>
            </a:r>
            <a:endParaRPr lang="en-US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 smtClean="0"/>
              <a:t>Recurrent </a:t>
            </a:r>
            <a:r>
              <a:rPr lang="en-US" dirty="0"/>
              <a:t>pregnancy </a:t>
            </a:r>
            <a:r>
              <a:rPr lang="en-US" dirty="0" smtClean="0"/>
              <a:t>loss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Abnormalities of implantation in areas of </a:t>
            </a:r>
            <a:r>
              <a:rPr lang="en-US" dirty="0">
                <a:solidFill>
                  <a:srgbClr val="00B050"/>
                </a:solidFill>
              </a:rPr>
              <a:t>denuded endometrium or insufficient </a:t>
            </a:r>
            <a:r>
              <a:rPr lang="en-US" dirty="0" smtClean="0">
                <a:solidFill>
                  <a:srgbClr val="00B050"/>
                </a:solidFill>
              </a:rPr>
              <a:t>vascularization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dirty="0" smtClean="0"/>
              <a:t>Incidental </a:t>
            </a:r>
            <a:r>
              <a:rPr lang="en-US" dirty="0"/>
              <a:t>finding</a:t>
            </a:r>
          </a:p>
        </p:txBody>
      </p:sp>
    </p:spTree>
    <p:extLst>
      <p:ext uri="{BB962C8B-B14F-4D97-AF65-F5344CB8AC3E}">
        <p14:creationId xmlns:p14="http://schemas.microsoft.com/office/powerpoint/2010/main" xmlns="" val="1077537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224743"/>
            <a:ext cx="9448800" cy="919942"/>
          </a:xfrm>
        </p:spPr>
        <p:txBody>
          <a:bodyPr>
            <a:noAutofit/>
          </a:bodyPr>
          <a:lstStyle/>
          <a:p>
            <a:r>
              <a:rPr lang="en-US" sz="3000" b="1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Hysteroscopic</a:t>
            </a:r>
            <a:r>
              <a:rPr lang="en-US" sz="3000" b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approach  in 	infertility</a:t>
            </a:r>
            <a:endParaRPr lang="en-US" sz="3000" b="1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1971" y="2510443"/>
            <a:ext cx="9448800" cy="2083724"/>
          </a:xfrm>
        </p:spPr>
        <p:txBody>
          <a:bodyPr>
            <a:normAutofit/>
          </a:bodyPr>
          <a:lstStyle/>
          <a:p>
            <a:pPr algn="ctr"/>
            <a:r>
              <a:rPr lang="en-US" sz="6000" b="1" i="1" dirty="0" smtClean="0">
                <a:solidFill>
                  <a:srgbClr val="C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Dr. </a:t>
            </a:r>
            <a:r>
              <a:rPr lang="en-US" sz="6000" b="1" i="1" dirty="0" err="1" smtClean="0">
                <a:solidFill>
                  <a:srgbClr val="C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Fatemeh</a:t>
            </a:r>
            <a:r>
              <a:rPr lang="en-US" sz="6000" b="1" i="1" dirty="0" smtClean="0">
                <a:solidFill>
                  <a:srgbClr val="C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sz="6000" b="1" i="1" dirty="0" err="1" smtClean="0">
                <a:solidFill>
                  <a:srgbClr val="C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Tabatabaei</a:t>
            </a:r>
            <a:endParaRPr lang="en-US" sz="6000" b="1" i="1" dirty="0" smtClean="0">
              <a:solidFill>
                <a:srgbClr val="C00000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sz="3600" b="1" dirty="0" smtClean="0">
                <a:solidFill>
                  <a:srgbClr val="00B050"/>
                </a:solidFill>
                <a:latin typeface="Bahnschrift Light SemiCondensed" panose="020B0502040204020203" pitchFamily="34" charset="0"/>
              </a:rPr>
              <a:t>Fellowship of Gynecologic Laparoscopic Surgeries</a:t>
            </a:r>
            <a:endParaRPr lang="en-US" sz="3600" b="1" dirty="0">
              <a:solidFill>
                <a:srgbClr val="00B050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65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471" y="692655"/>
            <a:ext cx="6324600" cy="622168"/>
          </a:xfrm>
        </p:spPr>
        <p:txBody>
          <a:bodyPr>
            <a:normAutofit/>
          </a:bodyPr>
          <a:lstStyle/>
          <a:p>
            <a:pPr algn="l" rtl="1"/>
            <a:r>
              <a:rPr lang="en-US" sz="3200" dirty="0" smtClean="0">
                <a:solidFill>
                  <a:srgbClr val="FFC000"/>
                </a:solidFill>
              </a:rPr>
              <a:t>Diagnostic evaluations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22400"/>
            <a:ext cx="10820400" cy="521745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History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Physical examination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Ultrasound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very thin endometrium </a:t>
            </a:r>
            <a:r>
              <a:rPr lang="en-US" dirty="0"/>
              <a:t>following amenorrhea and/or </a:t>
            </a:r>
            <a:r>
              <a:rPr lang="en-US" dirty="0">
                <a:solidFill>
                  <a:srgbClr val="C00000"/>
                </a:solidFill>
              </a:rPr>
              <a:t>endometrial irregularity </a:t>
            </a:r>
            <a:r>
              <a:rPr lang="en-US" dirty="0"/>
              <a:t>with</a:t>
            </a:r>
            <a:r>
              <a:rPr lang="en-US" dirty="0">
                <a:solidFill>
                  <a:srgbClr val="C00000"/>
                </a:solidFill>
              </a:rPr>
              <a:t> hyperechoic regions </a:t>
            </a:r>
            <a:r>
              <a:rPr lang="en-US" dirty="0"/>
              <a:t>may be suggestive of </a:t>
            </a:r>
            <a:r>
              <a:rPr lang="en-US" dirty="0" smtClean="0"/>
              <a:t>IUA but this </a:t>
            </a:r>
            <a:r>
              <a:rPr lang="en-US" dirty="0"/>
              <a:t>study </a:t>
            </a:r>
            <a:r>
              <a:rPr lang="en-US" dirty="0">
                <a:solidFill>
                  <a:srgbClr val="C00000"/>
                </a:solidFill>
              </a:rPr>
              <a:t>is not </a:t>
            </a:r>
            <a:r>
              <a:rPr lang="en-US" dirty="0" smtClean="0">
                <a:solidFill>
                  <a:srgbClr val="C00000"/>
                </a:solidFill>
              </a:rPr>
              <a:t>definitive.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B050"/>
                </a:solidFill>
              </a:rPr>
              <a:t>estrogen/progestin </a:t>
            </a:r>
            <a:r>
              <a:rPr lang="en-US" dirty="0">
                <a:solidFill>
                  <a:srgbClr val="00B050"/>
                </a:solidFill>
              </a:rPr>
              <a:t>withdrawal </a:t>
            </a:r>
            <a:r>
              <a:rPr lang="en-US" dirty="0" smtClean="0">
                <a:solidFill>
                  <a:srgbClr val="00B050"/>
                </a:solidFill>
              </a:rPr>
              <a:t>test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B050"/>
                </a:solidFill>
              </a:rPr>
              <a:t>Hysteroscopy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This allows diagnosis and treatment in a single procedure and decreases the probability of trauma to the surrounding endometrium.</a:t>
            </a:r>
          </a:p>
        </p:txBody>
      </p:sp>
    </p:spTree>
    <p:extLst>
      <p:ext uri="{BB962C8B-B14F-4D97-AF65-F5344CB8AC3E}">
        <p14:creationId xmlns:p14="http://schemas.microsoft.com/office/powerpoint/2010/main" xmlns="" val="1538525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741" y="196608"/>
            <a:ext cx="8610600" cy="1293028"/>
          </a:xfrm>
        </p:spPr>
        <p:txBody>
          <a:bodyPr>
            <a:normAutofit/>
          </a:bodyPr>
          <a:lstStyle/>
          <a:p>
            <a:pPr algn="l" rtl="1"/>
            <a:r>
              <a:rPr lang="en-US" sz="3200" dirty="0" smtClean="0">
                <a:solidFill>
                  <a:srgbClr val="FFC000"/>
                </a:solidFill>
              </a:rPr>
              <a:t>classification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5953" y="1333500"/>
            <a:ext cx="10004611" cy="5233988"/>
          </a:xfrm>
        </p:spPr>
      </p:pic>
    </p:spTree>
    <p:extLst>
      <p:ext uri="{BB962C8B-B14F-4D97-AF65-F5344CB8AC3E}">
        <p14:creationId xmlns:p14="http://schemas.microsoft.com/office/powerpoint/2010/main" xmlns="" val="1110516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8894" y="268325"/>
            <a:ext cx="8610600" cy="1293028"/>
          </a:xfrm>
        </p:spPr>
        <p:txBody>
          <a:bodyPr>
            <a:normAutofit/>
          </a:bodyPr>
          <a:lstStyle/>
          <a:p>
            <a:pPr algn="l" rtl="1"/>
            <a:r>
              <a:rPr lang="en-US" sz="3200" dirty="0">
                <a:solidFill>
                  <a:srgbClr val="FFC000"/>
                </a:solidFill>
              </a:rPr>
              <a:t>classification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5529" y="1326776"/>
            <a:ext cx="10863380" cy="5298911"/>
          </a:xfrm>
        </p:spPr>
      </p:pic>
    </p:spTree>
    <p:extLst>
      <p:ext uri="{BB962C8B-B14F-4D97-AF65-F5344CB8AC3E}">
        <p14:creationId xmlns:p14="http://schemas.microsoft.com/office/powerpoint/2010/main" xmlns="" val="2381186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1" y="434171"/>
            <a:ext cx="8610600" cy="1293028"/>
          </a:xfrm>
        </p:spPr>
        <p:txBody>
          <a:bodyPr>
            <a:normAutofit/>
          </a:bodyPr>
          <a:lstStyle/>
          <a:p>
            <a:pPr algn="l" rtl="1"/>
            <a:r>
              <a:rPr lang="en-US" sz="3600" dirty="0" smtClean="0">
                <a:solidFill>
                  <a:srgbClr val="FFC000"/>
                </a:solidFill>
              </a:rPr>
              <a:t>diagnosis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965" y="1470212"/>
            <a:ext cx="11612281" cy="51158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Direct visualization of IUAs with </a:t>
            </a:r>
            <a:r>
              <a:rPr lang="en-US" dirty="0">
                <a:solidFill>
                  <a:srgbClr val="C00000"/>
                </a:solidFill>
              </a:rPr>
              <a:t>hysteroscopy</a:t>
            </a:r>
            <a:r>
              <a:rPr lang="en-US" dirty="0"/>
              <a:t> is the </a:t>
            </a:r>
            <a:r>
              <a:rPr lang="en-US" dirty="0">
                <a:solidFill>
                  <a:srgbClr val="C00000"/>
                </a:solidFill>
              </a:rPr>
              <a:t>gold standard </a:t>
            </a:r>
            <a:r>
              <a:rPr lang="en-US" dirty="0"/>
              <a:t>for the </a:t>
            </a:r>
            <a:r>
              <a:rPr lang="en-US" dirty="0" smtClean="0"/>
              <a:t>diagnosis</a:t>
            </a:r>
          </a:p>
          <a:p>
            <a:pPr>
              <a:lnSpc>
                <a:spcPct val="150000"/>
              </a:lnSpc>
            </a:pPr>
            <a:r>
              <a:rPr lang="en-US" dirty="0"/>
              <a:t>While imaging studies such as </a:t>
            </a:r>
            <a:r>
              <a:rPr lang="en-US" dirty="0" err="1">
                <a:solidFill>
                  <a:srgbClr val="00B050"/>
                </a:solidFill>
              </a:rPr>
              <a:t>hysterosalpingography</a:t>
            </a:r>
            <a:r>
              <a:rPr lang="en-US" dirty="0"/>
              <a:t> (HSG) and </a:t>
            </a:r>
            <a:r>
              <a:rPr lang="en-US" dirty="0">
                <a:solidFill>
                  <a:srgbClr val="00B050"/>
                </a:solidFill>
              </a:rPr>
              <a:t>saline infusion </a:t>
            </a:r>
            <a:r>
              <a:rPr lang="en-US" dirty="0" err="1">
                <a:solidFill>
                  <a:srgbClr val="00B050"/>
                </a:solidFill>
              </a:rPr>
              <a:t>sonohysterography</a:t>
            </a:r>
            <a:r>
              <a:rPr lang="en-US" dirty="0"/>
              <a:t> (SIS) can detect adhesions, the sensitivity </a:t>
            </a:r>
            <a:r>
              <a:rPr lang="en-US" dirty="0">
                <a:solidFill>
                  <a:srgbClr val="C00000"/>
                </a:solidFill>
              </a:rPr>
              <a:t>is lower </a:t>
            </a:r>
            <a:r>
              <a:rPr lang="en-US" dirty="0"/>
              <a:t>compared with hysteroscopy, and therefore </a:t>
            </a:r>
            <a:r>
              <a:rPr lang="en-US" dirty="0">
                <a:solidFill>
                  <a:srgbClr val="C00000"/>
                </a:solidFill>
              </a:rPr>
              <a:t>negative</a:t>
            </a:r>
            <a:r>
              <a:rPr lang="en-US" dirty="0"/>
              <a:t> imaging studies cannot </a:t>
            </a:r>
            <a:r>
              <a:rPr lang="en-US" dirty="0">
                <a:solidFill>
                  <a:srgbClr val="C00000"/>
                </a:solidFill>
              </a:rPr>
              <a:t>exclude </a:t>
            </a:r>
            <a:r>
              <a:rPr lang="en-US" dirty="0" smtClean="0"/>
              <a:t>adhesions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Both </a:t>
            </a:r>
            <a:r>
              <a:rPr lang="en-US" dirty="0"/>
              <a:t>HSG and SIS had a </a:t>
            </a:r>
            <a:r>
              <a:rPr lang="en-US" dirty="0">
                <a:solidFill>
                  <a:srgbClr val="00B050"/>
                </a:solidFill>
              </a:rPr>
              <a:t>75 percent sensitivity </a:t>
            </a:r>
            <a:r>
              <a:rPr lang="en-US" dirty="0"/>
              <a:t>for the </a:t>
            </a:r>
            <a:r>
              <a:rPr lang="en-US" dirty="0" smtClean="0"/>
              <a:t>detection </a:t>
            </a:r>
            <a:r>
              <a:rPr lang="en-US" dirty="0"/>
              <a:t>of </a:t>
            </a:r>
            <a:r>
              <a:rPr lang="en-US" dirty="0" smtClean="0"/>
              <a:t>IUAs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Uterine anomalies, cervical stenosis, endocrine disorders of menstrual irregularity </a:t>
            </a:r>
            <a:r>
              <a:rPr lang="en-US" dirty="0" smtClean="0"/>
              <a:t>and potential etiologies of </a:t>
            </a:r>
            <a:r>
              <a:rPr lang="en-US" dirty="0" smtClean="0">
                <a:solidFill>
                  <a:srgbClr val="C00000"/>
                </a:solidFill>
              </a:rPr>
              <a:t>recurrent pregnancy loss are the most important </a:t>
            </a:r>
            <a:r>
              <a:rPr lang="en-US" dirty="0" smtClean="0">
                <a:solidFill>
                  <a:srgbClr val="FFC000"/>
                </a:solidFill>
              </a:rPr>
              <a:t>differential diagnosis of IUAs.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3359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8141" y="83056"/>
            <a:ext cx="8610600" cy="1293028"/>
          </a:xfrm>
        </p:spPr>
        <p:txBody>
          <a:bodyPr>
            <a:normAutofit/>
          </a:bodyPr>
          <a:lstStyle/>
          <a:p>
            <a:pPr algn="l" rtl="1"/>
            <a:r>
              <a:rPr lang="en-US" sz="3600" dirty="0" smtClean="0">
                <a:solidFill>
                  <a:srgbClr val="FFC000"/>
                </a:solidFill>
              </a:rPr>
              <a:t>treatment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308847"/>
            <a:ext cx="11141635" cy="527722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Simultaneous laparoscopy is often prudent to prevent and immediately recognize perforation of the uterus</a:t>
            </a:r>
            <a:r>
              <a:rPr lang="en-US" dirty="0" smtClean="0"/>
              <a:t>.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</a:rPr>
              <a:t>Filmy and central </a:t>
            </a:r>
            <a:r>
              <a:rPr lang="en-US" dirty="0"/>
              <a:t>adhesions should be cut </a:t>
            </a:r>
            <a:r>
              <a:rPr lang="en-US" dirty="0" smtClean="0"/>
              <a:t>first.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Marginal </a:t>
            </a:r>
            <a:r>
              <a:rPr lang="en-US" dirty="0"/>
              <a:t>and dense adhesions should be addressed </a:t>
            </a:r>
            <a:r>
              <a:rPr lang="en-US" dirty="0" smtClean="0">
                <a:solidFill>
                  <a:srgbClr val="C00000"/>
                </a:solidFill>
              </a:rPr>
              <a:t>last</a:t>
            </a:r>
            <a:r>
              <a:rPr lang="en-US" dirty="0"/>
              <a:t>.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/>
              <a:t>A</a:t>
            </a:r>
            <a:r>
              <a:rPr lang="en-US" dirty="0" smtClean="0"/>
              <a:t>lways </a:t>
            </a:r>
            <a:r>
              <a:rPr lang="en-US" dirty="0"/>
              <a:t>cutting from </a:t>
            </a:r>
            <a:r>
              <a:rPr lang="en-US" dirty="0">
                <a:solidFill>
                  <a:srgbClr val="C00000"/>
                </a:solidFill>
              </a:rPr>
              <a:t>below and moving upward</a:t>
            </a:r>
            <a:r>
              <a:rPr lang="en-US" dirty="0"/>
              <a:t>.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 </a:t>
            </a:r>
            <a:r>
              <a:rPr lang="en-US" dirty="0"/>
              <a:t>key strategy is to maintain the </a:t>
            </a:r>
            <a:r>
              <a:rPr lang="en-US" dirty="0" err="1"/>
              <a:t>hysteroscope</a:t>
            </a:r>
            <a:r>
              <a:rPr lang="en-US" dirty="0"/>
              <a:t> in </a:t>
            </a:r>
            <a:r>
              <a:rPr lang="en-US" dirty="0" err="1">
                <a:solidFill>
                  <a:srgbClr val="C00000"/>
                </a:solidFill>
              </a:rPr>
              <a:t>midchannel</a:t>
            </a:r>
            <a:r>
              <a:rPr lang="en-US" dirty="0"/>
              <a:t> relative to the uterine walls.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dirty="0"/>
              <a:t>cavity can usually be restored to reasonably normal architecture. Bleeding is </a:t>
            </a:r>
            <a:r>
              <a:rPr lang="en-US" dirty="0">
                <a:solidFill>
                  <a:srgbClr val="C00000"/>
                </a:solidFill>
              </a:rPr>
              <a:t>not uncommon </a:t>
            </a:r>
            <a:r>
              <a:rPr lang="en-US" dirty="0"/>
              <a:t>during this operation, particularly when cutting </a:t>
            </a:r>
            <a:r>
              <a:rPr lang="en-US" dirty="0">
                <a:solidFill>
                  <a:srgbClr val="C00000"/>
                </a:solidFill>
              </a:rPr>
              <a:t>marginal</a:t>
            </a:r>
            <a:r>
              <a:rPr lang="en-US" dirty="0"/>
              <a:t> adhesions, because the border between adhesion and </a:t>
            </a:r>
            <a:r>
              <a:rPr lang="en-US" dirty="0">
                <a:solidFill>
                  <a:srgbClr val="00B050"/>
                </a:solidFill>
              </a:rPr>
              <a:t>myometrium is blurred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12889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783976" y="794255"/>
            <a:ext cx="8610600" cy="1293028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Hsg</a:t>
            </a:r>
            <a:r>
              <a:rPr lang="en-US" sz="3200" dirty="0" smtClean="0"/>
              <a:t>  &amp;  </a:t>
            </a:r>
            <a:r>
              <a:rPr lang="en-US" sz="3200" dirty="0" err="1" smtClean="0"/>
              <a:t>hysteroscopic</a:t>
            </a:r>
            <a:r>
              <a:rPr lang="en-US" sz="3200" dirty="0" smtClean="0"/>
              <a:t> view of IUA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682" y="2193925"/>
            <a:ext cx="5691094" cy="4019572"/>
          </a:xfrm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2990" y="2193925"/>
            <a:ext cx="5329292" cy="4024313"/>
          </a:xfrm>
        </p:spPr>
      </p:pic>
    </p:spTree>
    <p:extLst>
      <p:ext uri="{BB962C8B-B14F-4D97-AF65-F5344CB8AC3E}">
        <p14:creationId xmlns:p14="http://schemas.microsoft.com/office/powerpoint/2010/main" xmlns="" val="169634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5765" y="937691"/>
            <a:ext cx="8610600" cy="1293028"/>
          </a:xfrm>
        </p:spPr>
        <p:txBody>
          <a:bodyPr>
            <a:normAutofit/>
          </a:bodyPr>
          <a:lstStyle/>
          <a:p>
            <a:pPr algn="l" rtl="1"/>
            <a:r>
              <a:rPr lang="en-US" sz="2800" dirty="0" smtClean="0"/>
              <a:t>Sonographic view of uterine </a:t>
            </a:r>
            <a:r>
              <a:rPr lang="en-US" sz="2800" dirty="0" err="1" smtClean="0"/>
              <a:t>synechiae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082" y="2542783"/>
            <a:ext cx="4860031" cy="3738486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313177"/>
            <a:ext cx="5334000" cy="3785809"/>
          </a:xfrm>
        </p:spPr>
      </p:pic>
    </p:spTree>
    <p:extLst>
      <p:ext uri="{BB962C8B-B14F-4D97-AF65-F5344CB8AC3E}">
        <p14:creationId xmlns:p14="http://schemas.microsoft.com/office/powerpoint/2010/main" xmlns="" val="273895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81400" y="531291"/>
            <a:ext cx="8610600" cy="1293028"/>
          </a:xfrm>
        </p:spPr>
        <p:txBody>
          <a:bodyPr>
            <a:normAutofit/>
          </a:bodyPr>
          <a:lstStyle/>
          <a:p>
            <a:pPr algn="l" rtl="1"/>
            <a:r>
              <a:rPr lang="en-US" sz="3600" dirty="0">
                <a:solidFill>
                  <a:srgbClr val="FFC000"/>
                </a:solidFill>
              </a:rPr>
              <a:t>Adhesion prevention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631576"/>
            <a:ext cx="10820400" cy="4876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We use an i</a:t>
            </a:r>
            <a:r>
              <a:rPr lang="en-US" dirty="0">
                <a:solidFill>
                  <a:srgbClr val="C00000"/>
                </a:solidFill>
              </a:rPr>
              <a:t>ntrauterine</a:t>
            </a:r>
            <a:r>
              <a:rPr lang="en-US" dirty="0"/>
              <a:t> pediatric bladder </a:t>
            </a:r>
            <a:r>
              <a:rPr lang="en-US" dirty="0" smtClean="0"/>
              <a:t>catheter</a:t>
            </a:r>
            <a:r>
              <a:rPr lang="en-US" dirty="0"/>
              <a:t>.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dirty="0"/>
              <a:t>catheter is removed </a:t>
            </a:r>
            <a:r>
              <a:rPr lang="en-US" dirty="0">
                <a:solidFill>
                  <a:srgbClr val="C00000"/>
                </a:solidFill>
              </a:rPr>
              <a:t>after 7 to 10 </a:t>
            </a:r>
            <a:r>
              <a:rPr lang="en-US" dirty="0"/>
              <a:t>days of </a:t>
            </a:r>
            <a:r>
              <a:rPr lang="en-US" dirty="0" smtClean="0"/>
              <a:t>use.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 </a:t>
            </a:r>
            <a:r>
              <a:rPr lang="en-US" dirty="0"/>
              <a:t>give antibiotics (</a:t>
            </a:r>
            <a:r>
              <a:rPr lang="en-US" dirty="0" err="1"/>
              <a:t>ie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doxycycline</a:t>
            </a:r>
            <a:r>
              <a:rPr lang="en-US" dirty="0"/>
              <a:t> 100 mg twice daily for 10 </a:t>
            </a:r>
            <a:r>
              <a:rPr lang="en-US" dirty="0" smtClean="0"/>
              <a:t>day)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dirty="0"/>
              <a:t>patient should be placed on </a:t>
            </a:r>
            <a:r>
              <a:rPr lang="en-US" dirty="0">
                <a:solidFill>
                  <a:srgbClr val="00B050"/>
                </a:solidFill>
              </a:rPr>
              <a:t>estrogen therapy </a:t>
            </a:r>
            <a:r>
              <a:rPr lang="en-US" dirty="0"/>
              <a:t>during postoperative recovery.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 </a:t>
            </a:r>
            <a:r>
              <a:rPr lang="en-US" dirty="0"/>
              <a:t>recommended time period is for </a:t>
            </a:r>
            <a:r>
              <a:rPr lang="en-US" dirty="0">
                <a:solidFill>
                  <a:srgbClr val="00B050"/>
                </a:solidFill>
              </a:rPr>
              <a:t>14 to 28 </a:t>
            </a:r>
            <a:r>
              <a:rPr lang="en-US" dirty="0"/>
              <a:t>days </a:t>
            </a:r>
            <a:r>
              <a:rPr lang="en-US" dirty="0" smtClean="0"/>
              <a:t>postoperatively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Recommended </a:t>
            </a:r>
            <a:r>
              <a:rPr lang="en-US" dirty="0"/>
              <a:t>dose is </a:t>
            </a:r>
            <a:r>
              <a:rPr lang="en-US" dirty="0">
                <a:solidFill>
                  <a:srgbClr val="00B050"/>
                </a:solidFill>
              </a:rPr>
              <a:t>2.5 mg oral </a:t>
            </a:r>
            <a:r>
              <a:rPr lang="en-US" dirty="0"/>
              <a:t>conjugated equine estrogens daily </a:t>
            </a:r>
            <a:r>
              <a:rPr lang="en-US" dirty="0">
                <a:solidFill>
                  <a:srgbClr val="C00000"/>
                </a:solidFill>
              </a:rPr>
              <a:t>or 6 mg oral estradiol daily.</a:t>
            </a:r>
          </a:p>
        </p:txBody>
      </p:sp>
    </p:spTree>
    <p:extLst>
      <p:ext uri="{BB962C8B-B14F-4D97-AF65-F5344CB8AC3E}">
        <p14:creationId xmlns:p14="http://schemas.microsoft.com/office/powerpoint/2010/main" xmlns="" val="334925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767" y="254525"/>
            <a:ext cx="8610600" cy="1293028"/>
          </a:xfrm>
        </p:spPr>
        <p:txBody>
          <a:bodyPr>
            <a:normAutofit/>
          </a:bodyPr>
          <a:lstStyle/>
          <a:p>
            <a:pPr algn="l" rtl="1"/>
            <a:r>
              <a:rPr lang="en-US" sz="3200" dirty="0" smtClean="0">
                <a:solidFill>
                  <a:srgbClr val="FFC000"/>
                </a:solidFill>
              </a:rPr>
              <a:t>Congenital uterine anomalies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13164"/>
            <a:ext cx="10820400" cy="53589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Agenesis or </a:t>
            </a:r>
            <a:r>
              <a:rPr lang="en-US" dirty="0" smtClean="0">
                <a:solidFill>
                  <a:srgbClr val="00B050"/>
                </a:solidFill>
              </a:rPr>
              <a:t>hypoplasia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congenital absence of the vagina, termed the Mayer-</a:t>
            </a:r>
            <a:r>
              <a:rPr lang="en-US" dirty="0" err="1"/>
              <a:t>Rokitansky</a:t>
            </a:r>
            <a:r>
              <a:rPr lang="en-US" dirty="0"/>
              <a:t>-</a:t>
            </a:r>
            <a:r>
              <a:rPr lang="en-US" dirty="0" err="1"/>
              <a:t>Küster</a:t>
            </a:r>
            <a:r>
              <a:rPr lang="en-US" dirty="0"/>
              <a:t>-Hauser (</a:t>
            </a:r>
            <a:r>
              <a:rPr lang="en-US" dirty="0" smtClean="0"/>
              <a:t>MRKH)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B050"/>
                </a:solidFill>
              </a:rPr>
              <a:t>lateral </a:t>
            </a:r>
            <a:r>
              <a:rPr lang="en-US" dirty="0">
                <a:solidFill>
                  <a:srgbClr val="00B050"/>
                </a:solidFill>
              </a:rPr>
              <a:t>fusion </a:t>
            </a:r>
            <a:r>
              <a:rPr lang="en-US" dirty="0" smtClean="0">
                <a:solidFill>
                  <a:srgbClr val="00B050"/>
                </a:solidFill>
              </a:rPr>
              <a:t>defect</a:t>
            </a:r>
          </a:p>
          <a:p>
            <a:pPr lvl="1">
              <a:lnSpc>
                <a:spcPct val="150000"/>
              </a:lnSpc>
            </a:pPr>
            <a:r>
              <a:rPr lang="en-US" dirty="0" err="1"/>
              <a:t>B</a:t>
            </a:r>
            <a:r>
              <a:rPr lang="en-US" dirty="0" err="1" smtClean="0"/>
              <a:t>icornuate</a:t>
            </a:r>
            <a:r>
              <a:rPr lang="en-US" dirty="0" smtClean="0"/>
              <a:t> uterus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</a:t>
            </a:r>
            <a:r>
              <a:rPr lang="en-US" dirty="0" smtClean="0"/>
              <a:t>terus didelphys.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Failure </a:t>
            </a:r>
            <a:r>
              <a:rPr lang="en-US" dirty="0"/>
              <a:t>of resorption resulting in a uterine or </a:t>
            </a:r>
            <a:r>
              <a:rPr lang="en-US" dirty="0">
                <a:solidFill>
                  <a:srgbClr val="C00000"/>
                </a:solidFill>
              </a:rPr>
              <a:t>longitudinal vaginal </a:t>
            </a:r>
            <a:r>
              <a:rPr lang="en-US" dirty="0" smtClean="0">
                <a:solidFill>
                  <a:srgbClr val="C00000"/>
                </a:solidFill>
              </a:rPr>
              <a:t>septum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Failure </a:t>
            </a:r>
            <a:r>
              <a:rPr lang="en-US" dirty="0"/>
              <a:t>of formation of one of the two </a:t>
            </a:r>
            <a:r>
              <a:rPr lang="en-US" dirty="0" err="1"/>
              <a:t>müllerian</a:t>
            </a:r>
            <a:r>
              <a:rPr lang="en-US" dirty="0"/>
              <a:t> </a:t>
            </a:r>
            <a:r>
              <a:rPr lang="en-US" dirty="0" smtClean="0"/>
              <a:t>ducts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B050"/>
                </a:solidFill>
              </a:rPr>
              <a:t>Vertical </a:t>
            </a:r>
            <a:r>
              <a:rPr lang="en-US" dirty="0">
                <a:solidFill>
                  <a:srgbClr val="00B050"/>
                </a:solidFill>
              </a:rPr>
              <a:t>fusion </a:t>
            </a:r>
            <a:r>
              <a:rPr lang="en-US" dirty="0" smtClean="0">
                <a:solidFill>
                  <a:srgbClr val="00B050"/>
                </a:solidFill>
              </a:rPr>
              <a:t>defect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Transverse </a:t>
            </a:r>
            <a:r>
              <a:rPr lang="en-US" dirty="0"/>
              <a:t>vaginal </a:t>
            </a:r>
            <a:r>
              <a:rPr lang="en-US" dirty="0" smtClean="0"/>
              <a:t>septum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</a:t>
            </a:r>
            <a:r>
              <a:rPr lang="en-US" dirty="0" smtClean="0"/>
              <a:t>egmental </a:t>
            </a:r>
            <a:r>
              <a:rPr lang="en-US" dirty="0"/>
              <a:t>vaginal </a:t>
            </a:r>
            <a:r>
              <a:rPr lang="en-US" dirty="0" smtClean="0"/>
              <a:t>agenesis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</a:t>
            </a:r>
            <a:r>
              <a:rPr lang="en-US" dirty="0" smtClean="0"/>
              <a:t>ervical </a:t>
            </a:r>
            <a:r>
              <a:rPr lang="en-US" dirty="0"/>
              <a:t>agenesis or </a:t>
            </a:r>
            <a:r>
              <a:rPr lang="en-US" dirty="0" err="1"/>
              <a:t>dysgenesi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756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1863" y="509449"/>
            <a:ext cx="8610600" cy="826129"/>
          </a:xfrm>
        </p:spPr>
        <p:txBody>
          <a:bodyPr>
            <a:normAutofit/>
          </a:bodyPr>
          <a:lstStyle/>
          <a:p>
            <a:pPr algn="l" rtl="1"/>
            <a:r>
              <a:rPr lang="en-US" sz="3200" dirty="0" smtClean="0">
                <a:solidFill>
                  <a:srgbClr val="FFC000"/>
                </a:solidFill>
              </a:rPr>
              <a:t>ASRM classification for </a:t>
            </a:r>
            <a:r>
              <a:rPr lang="en-US" sz="3200" dirty="0" err="1" smtClean="0">
                <a:solidFill>
                  <a:srgbClr val="FFC000"/>
                </a:solidFill>
              </a:rPr>
              <a:t>cua</a:t>
            </a:r>
            <a:r>
              <a:rPr lang="en-US" sz="3200" cap="none" dirty="0" err="1" smtClean="0">
                <a:solidFill>
                  <a:srgbClr val="FFC000"/>
                </a:solidFill>
              </a:rPr>
              <a:t>s</a:t>
            </a:r>
            <a:endParaRPr lang="en-US" sz="3200" cap="none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578928"/>
            <a:ext cx="10091651" cy="5181600"/>
          </a:xfrm>
        </p:spPr>
      </p:pic>
    </p:spTree>
    <p:extLst>
      <p:ext uri="{BB962C8B-B14F-4D97-AF65-F5344CB8AC3E}">
        <p14:creationId xmlns:p14="http://schemas.microsoft.com/office/powerpoint/2010/main" xmlns="" val="6300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5607" y="215733"/>
            <a:ext cx="8610600" cy="1293028"/>
          </a:xfrm>
        </p:spPr>
        <p:txBody>
          <a:bodyPr>
            <a:normAutofit/>
          </a:bodyPr>
          <a:lstStyle/>
          <a:p>
            <a:pPr algn="l" rtl="1"/>
            <a:r>
              <a:rPr lang="en-US" sz="3600" dirty="0" smtClean="0">
                <a:solidFill>
                  <a:srgbClr val="FFC000"/>
                </a:solidFill>
              </a:rPr>
              <a:t>Uterine polyps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0873"/>
            <a:ext cx="10820400" cy="5469774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en-US" dirty="0"/>
              <a:t>They are </a:t>
            </a:r>
            <a:r>
              <a:rPr lang="en-US" dirty="0">
                <a:solidFill>
                  <a:srgbClr val="C00000"/>
                </a:solidFill>
              </a:rPr>
              <a:t>hyperplastic overgrowths of endometrial glands and stroma </a:t>
            </a:r>
            <a:r>
              <a:rPr lang="en-US" dirty="0"/>
              <a:t>that form a projection from the surface of the </a:t>
            </a:r>
            <a:r>
              <a:rPr lang="en-US" dirty="0" smtClean="0"/>
              <a:t>endometrium.</a:t>
            </a:r>
          </a:p>
          <a:p>
            <a:pPr algn="just">
              <a:lnSpc>
                <a:spcPct val="120000"/>
              </a:lnSpc>
            </a:pPr>
            <a:r>
              <a:rPr lang="en-US" dirty="0" smtClean="0"/>
              <a:t>The </a:t>
            </a:r>
            <a:r>
              <a:rPr lang="en-US" dirty="0">
                <a:solidFill>
                  <a:srgbClr val="C00000"/>
                </a:solidFill>
              </a:rPr>
              <a:t>great majority</a:t>
            </a:r>
            <a:r>
              <a:rPr lang="en-US" dirty="0"/>
              <a:t> of endometrial polyps are </a:t>
            </a:r>
            <a:r>
              <a:rPr lang="en-US" dirty="0">
                <a:solidFill>
                  <a:srgbClr val="C00000"/>
                </a:solidFill>
              </a:rPr>
              <a:t>benign, </a:t>
            </a:r>
            <a:r>
              <a:rPr lang="en-US" dirty="0"/>
              <a:t>but malignancy occurs in some </a:t>
            </a:r>
            <a:r>
              <a:rPr lang="en-US" dirty="0" smtClean="0"/>
              <a:t>women.</a:t>
            </a:r>
          </a:p>
          <a:p>
            <a:pPr algn="just">
              <a:lnSpc>
                <a:spcPct val="120000"/>
              </a:lnSpc>
            </a:pPr>
            <a:r>
              <a:rPr lang="en-US" dirty="0"/>
              <a:t>Several </a:t>
            </a:r>
            <a:r>
              <a:rPr lang="en-US" dirty="0">
                <a:solidFill>
                  <a:srgbClr val="C00000"/>
                </a:solidFill>
              </a:rPr>
              <a:t>molecular mechanisms</a:t>
            </a:r>
            <a:r>
              <a:rPr lang="en-US" dirty="0"/>
              <a:t> have been proposed to play a role in the </a:t>
            </a:r>
            <a:r>
              <a:rPr lang="en-US" dirty="0">
                <a:solidFill>
                  <a:srgbClr val="00B050"/>
                </a:solidFill>
              </a:rPr>
              <a:t>developmen</a:t>
            </a:r>
            <a:r>
              <a:rPr lang="en-US" dirty="0"/>
              <a:t>t of endometrial </a:t>
            </a:r>
            <a:r>
              <a:rPr lang="en-US" dirty="0" smtClean="0"/>
              <a:t>polyps.</a:t>
            </a:r>
          </a:p>
          <a:p>
            <a:pPr algn="just">
              <a:lnSpc>
                <a:spcPct val="120000"/>
              </a:lnSpc>
            </a:pPr>
            <a:r>
              <a:rPr lang="en-US" dirty="0" smtClean="0"/>
              <a:t>These </a:t>
            </a:r>
            <a:r>
              <a:rPr lang="en-US" dirty="0">
                <a:solidFill>
                  <a:srgbClr val="C00000"/>
                </a:solidFill>
              </a:rPr>
              <a:t>include monoclonal endometrial hyperplasia</a:t>
            </a:r>
            <a:r>
              <a:rPr lang="en-US" dirty="0" smtClean="0"/>
              <a:t>, </a:t>
            </a:r>
            <a:r>
              <a:rPr lang="en-US" dirty="0">
                <a:solidFill>
                  <a:srgbClr val="00B050"/>
                </a:solidFill>
              </a:rPr>
              <a:t>overexpression of endometrial </a:t>
            </a:r>
            <a:r>
              <a:rPr lang="en-US" dirty="0" smtClean="0">
                <a:solidFill>
                  <a:srgbClr val="00B050"/>
                </a:solidFill>
              </a:rPr>
              <a:t>aromatase</a:t>
            </a:r>
            <a:r>
              <a:rPr lang="en-US" dirty="0" smtClean="0"/>
              <a:t>, </a:t>
            </a:r>
            <a:r>
              <a:rPr lang="en-US" dirty="0"/>
              <a:t>and </a:t>
            </a:r>
            <a:r>
              <a:rPr lang="en-US" dirty="0">
                <a:solidFill>
                  <a:srgbClr val="00B050"/>
                </a:solidFill>
              </a:rPr>
              <a:t>gene </a:t>
            </a:r>
            <a:r>
              <a:rPr lang="en-US" dirty="0" smtClean="0">
                <a:solidFill>
                  <a:srgbClr val="00B050"/>
                </a:solidFill>
              </a:rPr>
              <a:t>mutations</a:t>
            </a:r>
            <a:r>
              <a:rPr lang="en-US" dirty="0" smtClean="0"/>
              <a:t>.</a:t>
            </a:r>
          </a:p>
          <a:p>
            <a:pPr algn="just">
              <a:lnSpc>
                <a:spcPct val="120000"/>
              </a:lnSpc>
            </a:pPr>
            <a:r>
              <a:rPr lang="en-US" dirty="0"/>
              <a:t>Endometrial polyps </a:t>
            </a:r>
            <a:r>
              <a:rPr lang="en-US" dirty="0">
                <a:solidFill>
                  <a:srgbClr val="00B050"/>
                </a:solidFill>
              </a:rPr>
              <a:t>are rare </a:t>
            </a:r>
            <a:r>
              <a:rPr lang="en-US" dirty="0"/>
              <a:t>among </a:t>
            </a:r>
            <a:r>
              <a:rPr lang="en-US" dirty="0" smtClean="0"/>
              <a:t>adolescents.</a:t>
            </a:r>
          </a:p>
          <a:p>
            <a:pPr algn="just">
              <a:lnSpc>
                <a:spcPct val="120000"/>
              </a:lnSpc>
            </a:pPr>
            <a:r>
              <a:rPr lang="en-US" dirty="0" smtClean="0"/>
              <a:t>The </a:t>
            </a:r>
            <a:r>
              <a:rPr lang="en-US" dirty="0"/>
              <a:t>prevalence appears to </a:t>
            </a:r>
            <a:r>
              <a:rPr lang="en-US" dirty="0">
                <a:solidFill>
                  <a:srgbClr val="00B050"/>
                </a:solidFill>
              </a:rPr>
              <a:t>rise steadily </a:t>
            </a:r>
            <a:r>
              <a:rPr lang="en-US" dirty="0"/>
              <a:t>with increasing </a:t>
            </a:r>
            <a:r>
              <a:rPr lang="en-US" dirty="0">
                <a:solidFill>
                  <a:srgbClr val="C00000"/>
                </a:solidFill>
              </a:rPr>
              <a:t>age</a:t>
            </a:r>
            <a:r>
              <a:rPr lang="en-US" dirty="0"/>
              <a:t>, and to be higher in </a:t>
            </a:r>
            <a:r>
              <a:rPr lang="en-US" dirty="0">
                <a:solidFill>
                  <a:srgbClr val="C00000"/>
                </a:solidFill>
              </a:rPr>
              <a:t>postmenopausal than in premenopausal </a:t>
            </a:r>
            <a:r>
              <a:rPr lang="en-US" dirty="0"/>
              <a:t>women (</a:t>
            </a:r>
            <a:r>
              <a:rPr lang="en-US" dirty="0">
                <a:solidFill>
                  <a:srgbClr val="C00000"/>
                </a:solidFill>
              </a:rPr>
              <a:t>12 versus 6 percent in one study</a:t>
            </a:r>
            <a:r>
              <a:rPr lang="en-US" dirty="0" smtClean="0"/>
              <a:t>).</a:t>
            </a:r>
          </a:p>
          <a:p>
            <a:pPr algn="just">
              <a:lnSpc>
                <a:spcPct val="120000"/>
              </a:lnSpc>
            </a:pPr>
            <a:r>
              <a:rPr lang="en-US" dirty="0" smtClean="0"/>
              <a:t> </a:t>
            </a:r>
            <a:r>
              <a:rPr lang="en-US" dirty="0"/>
              <a:t>Among women undergoing </a:t>
            </a:r>
            <a:r>
              <a:rPr lang="en-US" dirty="0">
                <a:solidFill>
                  <a:srgbClr val="00B050"/>
                </a:solidFill>
              </a:rPr>
              <a:t>endometrial biopsy or hysterectomy</a:t>
            </a:r>
            <a:r>
              <a:rPr lang="en-US" dirty="0"/>
              <a:t>, the prevalence of endometrial polyps is </a:t>
            </a:r>
            <a:r>
              <a:rPr lang="en-US" dirty="0">
                <a:solidFill>
                  <a:srgbClr val="C00000"/>
                </a:solidFill>
              </a:rPr>
              <a:t>10 to 24 </a:t>
            </a:r>
            <a:r>
              <a:rPr lang="en-US" dirty="0" smtClean="0">
                <a:solidFill>
                  <a:srgbClr val="C00000"/>
                </a:solidFill>
              </a:rPr>
              <a:t>percent.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3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4857" y="326570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ESHRE &amp; ESGE classification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4123" y="1491804"/>
            <a:ext cx="9160626" cy="5407758"/>
          </a:xfrm>
        </p:spPr>
      </p:pic>
    </p:spTree>
    <p:extLst>
      <p:ext uri="{BB962C8B-B14F-4D97-AF65-F5344CB8AC3E}">
        <p14:creationId xmlns:p14="http://schemas.microsoft.com/office/powerpoint/2010/main" xmlns="" val="195552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47730" y="1053548"/>
            <a:ext cx="3077817" cy="41744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Septate uterus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4748" y="980661"/>
            <a:ext cx="5347252" cy="5572706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397565" y="1524001"/>
            <a:ext cx="6374296" cy="509975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The diagnosis is typically based </a:t>
            </a:r>
            <a:r>
              <a:rPr lang="en-US" sz="1800" dirty="0">
                <a:solidFill>
                  <a:srgbClr val="C00000"/>
                </a:solidFill>
              </a:rPr>
              <a:t>on ultrasound findings </a:t>
            </a:r>
            <a:r>
              <a:rPr lang="en-US" sz="1800" dirty="0"/>
              <a:t>of </a:t>
            </a:r>
            <a:r>
              <a:rPr lang="en-US" sz="1800" dirty="0">
                <a:solidFill>
                  <a:srgbClr val="00B050"/>
                </a:solidFill>
              </a:rPr>
              <a:t>two closely </a:t>
            </a:r>
            <a:r>
              <a:rPr lang="en-US" sz="1800" dirty="0"/>
              <a:t>separated </a:t>
            </a:r>
            <a:r>
              <a:rPr lang="en-US" sz="1800" dirty="0">
                <a:solidFill>
                  <a:srgbClr val="00B050"/>
                </a:solidFill>
              </a:rPr>
              <a:t>endometrial cavities </a:t>
            </a:r>
            <a:r>
              <a:rPr lang="en-US" sz="1800" dirty="0"/>
              <a:t>and a smooth fundal contour (external fundal indentation depth </a:t>
            </a:r>
            <a:r>
              <a:rPr lang="en-US" sz="1800" dirty="0">
                <a:solidFill>
                  <a:srgbClr val="00B050"/>
                </a:solidFill>
              </a:rPr>
              <a:t>&lt;1 cm</a:t>
            </a:r>
            <a:r>
              <a:rPr lang="en-US" sz="1800" dirty="0"/>
              <a:t>; by contrast, the </a:t>
            </a:r>
            <a:r>
              <a:rPr lang="en-US" sz="1800" dirty="0" err="1"/>
              <a:t>bicornuate</a:t>
            </a:r>
            <a:r>
              <a:rPr lang="en-US" sz="1800" dirty="0"/>
              <a:t> uterus has an indented fundus &gt; 1cm).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The </a:t>
            </a:r>
            <a:r>
              <a:rPr lang="en-US" sz="1800" dirty="0">
                <a:solidFill>
                  <a:srgbClr val="C00000"/>
                </a:solidFill>
              </a:rPr>
              <a:t>depth</a:t>
            </a:r>
            <a:r>
              <a:rPr lang="en-US" sz="1800" dirty="0"/>
              <a:t> from the interstitial line to the apex of the indentation is greater than </a:t>
            </a:r>
            <a:r>
              <a:rPr lang="en-US" sz="1800" dirty="0">
                <a:solidFill>
                  <a:srgbClr val="C00000"/>
                </a:solidFill>
              </a:rPr>
              <a:t>1.5 cm</a:t>
            </a:r>
            <a:r>
              <a:rPr lang="en-US" sz="1800" dirty="0"/>
              <a:t>, and the angle of indentation is less </a:t>
            </a:r>
            <a:r>
              <a:rPr lang="en-US" sz="1800" dirty="0">
                <a:solidFill>
                  <a:srgbClr val="C00000"/>
                </a:solidFill>
              </a:rPr>
              <a:t>than 90 </a:t>
            </a:r>
            <a:r>
              <a:rPr lang="en-US" sz="1800" dirty="0"/>
              <a:t>degrees.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The septum separating the endometrial cavity is usually thin and of variable length and may extend into the </a:t>
            </a:r>
            <a:r>
              <a:rPr lang="en-US" sz="1800" dirty="0">
                <a:solidFill>
                  <a:srgbClr val="C00000"/>
                </a:solidFill>
              </a:rPr>
              <a:t>cervix and vagina</a:t>
            </a:r>
            <a:r>
              <a:rPr lang="en-US" sz="1800" dirty="0"/>
              <a:t>(longitudinal vaginal septum). </a:t>
            </a:r>
          </a:p>
        </p:txBody>
      </p:sp>
    </p:spTree>
    <p:extLst>
      <p:ext uri="{BB962C8B-B14F-4D97-AF65-F5344CB8AC3E}">
        <p14:creationId xmlns:p14="http://schemas.microsoft.com/office/powerpoint/2010/main" xmlns="" val="198155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76261" y="625225"/>
            <a:ext cx="8610600" cy="786131"/>
          </a:xfrm>
        </p:spPr>
        <p:txBody>
          <a:bodyPr>
            <a:normAutofit/>
          </a:bodyPr>
          <a:lstStyle/>
          <a:p>
            <a:pPr algn="l" rtl="1"/>
            <a:r>
              <a:rPr lang="en-US" sz="2800" dirty="0" smtClean="0">
                <a:solidFill>
                  <a:srgbClr val="FFC000"/>
                </a:solidFill>
              </a:rPr>
              <a:t>Clinical significance of septate uterus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791" y="1351723"/>
            <a:ext cx="11642035" cy="545989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Patients </a:t>
            </a:r>
            <a:r>
              <a:rPr lang="en-US" dirty="0"/>
              <a:t>with septate uterus are at increased risk for </a:t>
            </a:r>
            <a:r>
              <a:rPr lang="en-US" dirty="0">
                <a:solidFill>
                  <a:srgbClr val="C00000"/>
                </a:solidFill>
              </a:rPr>
              <a:t>spontaneous abortion </a:t>
            </a:r>
            <a:r>
              <a:rPr lang="en-US" dirty="0"/>
              <a:t>(21 to 44 percent) and </a:t>
            </a:r>
            <a:r>
              <a:rPr lang="en-US" dirty="0">
                <a:solidFill>
                  <a:srgbClr val="C00000"/>
                </a:solidFill>
              </a:rPr>
              <a:t>preterm delivery </a:t>
            </a:r>
            <a:r>
              <a:rPr lang="en-US" dirty="0"/>
              <a:t>(12 to 33 percent); the live birth rate ranges from 50 to 72 </a:t>
            </a:r>
            <a:r>
              <a:rPr lang="en-US" dirty="0" smtClean="0"/>
              <a:t>percent. 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There </a:t>
            </a:r>
            <a:r>
              <a:rPr lang="en-US" dirty="0"/>
              <a:t>appears to be a higher risk of </a:t>
            </a:r>
            <a:r>
              <a:rPr lang="en-US" dirty="0">
                <a:solidFill>
                  <a:srgbClr val="C00000"/>
                </a:solidFill>
              </a:rPr>
              <a:t>recurrent miscarriage</a:t>
            </a:r>
            <a:r>
              <a:rPr lang="en-US" dirty="0"/>
              <a:t> associated with longer septa, but this is controversial, and many untreated patients have good pregnancy outcomes. </a:t>
            </a:r>
            <a:endParaRPr lang="en-US" dirty="0" smtClean="0"/>
          </a:p>
          <a:p>
            <a:pPr algn="just">
              <a:lnSpc>
                <a:spcPct val="150000"/>
              </a:lnSpc>
            </a:pPr>
            <a:r>
              <a:rPr lang="en-US" dirty="0" smtClean="0"/>
              <a:t>Pregnancy </a:t>
            </a:r>
            <a:r>
              <a:rPr lang="en-US" dirty="0"/>
              <a:t>loss, when present, often occurs in the </a:t>
            </a:r>
            <a:r>
              <a:rPr lang="en-US" dirty="0">
                <a:solidFill>
                  <a:srgbClr val="C00000"/>
                </a:solidFill>
              </a:rPr>
              <a:t>second trimester </a:t>
            </a:r>
            <a:r>
              <a:rPr lang="en-US" dirty="0"/>
              <a:t>and may be distinguished from </a:t>
            </a:r>
            <a:r>
              <a:rPr lang="en-US" dirty="0">
                <a:solidFill>
                  <a:srgbClr val="C00000"/>
                </a:solidFill>
              </a:rPr>
              <a:t>cervical insufficiency </a:t>
            </a:r>
            <a:r>
              <a:rPr lang="en-US" dirty="0"/>
              <a:t>because of signs of </a:t>
            </a:r>
            <a:r>
              <a:rPr lang="en-US" dirty="0" smtClean="0"/>
              <a:t>labor. </a:t>
            </a:r>
            <a:r>
              <a:rPr lang="en-US" dirty="0"/>
              <a:t>The septate uterus is also associated with an increased risk of </a:t>
            </a:r>
            <a:r>
              <a:rPr lang="en-US" dirty="0" smtClean="0">
                <a:solidFill>
                  <a:srgbClr val="00B050"/>
                </a:solidFill>
              </a:rPr>
              <a:t>breech presentation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00B050"/>
                </a:solidFill>
              </a:rPr>
              <a:t>abruption.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61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19669" y="567309"/>
            <a:ext cx="8610600" cy="890430"/>
          </a:xfrm>
        </p:spPr>
        <p:txBody>
          <a:bodyPr>
            <a:normAutofit/>
          </a:bodyPr>
          <a:lstStyle/>
          <a:p>
            <a:pPr algn="r"/>
            <a:r>
              <a:rPr lang="en-US" sz="2800" dirty="0" err="1" smtClean="0">
                <a:solidFill>
                  <a:srgbClr val="FFC000"/>
                </a:solidFill>
              </a:rPr>
              <a:t>Ultrasonographic</a:t>
            </a:r>
            <a:r>
              <a:rPr lang="en-US" sz="2800" dirty="0" smtClean="0">
                <a:solidFill>
                  <a:srgbClr val="FFC000"/>
                </a:solidFill>
              </a:rPr>
              <a:t> view of septate uterus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17" y="1555537"/>
            <a:ext cx="5760166" cy="515668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5965" y="1555537"/>
            <a:ext cx="6326035" cy="5156688"/>
          </a:xfrm>
        </p:spPr>
      </p:pic>
    </p:spTree>
    <p:extLst>
      <p:ext uri="{BB962C8B-B14F-4D97-AF65-F5344CB8AC3E}">
        <p14:creationId xmlns:p14="http://schemas.microsoft.com/office/powerpoint/2010/main" xmlns="" val="55174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rtl="1"/>
            <a:r>
              <a:rPr lang="en-US" sz="2000" dirty="0"/>
              <a:t>Due to an association between </a:t>
            </a:r>
            <a:r>
              <a:rPr lang="en-US" sz="2000" dirty="0" err="1">
                <a:solidFill>
                  <a:srgbClr val="FF0000"/>
                </a:solidFill>
              </a:rPr>
              <a:t>bicornuate</a:t>
            </a:r>
            <a:r>
              <a:rPr lang="en-US" sz="2000" dirty="0"/>
              <a:t> uterus and </a:t>
            </a:r>
            <a:r>
              <a:rPr lang="en-US" sz="2000" dirty="0">
                <a:solidFill>
                  <a:srgbClr val="FF0000"/>
                </a:solidFill>
              </a:rPr>
              <a:t>cervical insufficiency</a:t>
            </a:r>
            <a:r>
              <a:rPr lang="en-US" sz="2000" dirty="0"/>
              <a:t>, the cervical length should be assessed during </a:t>
            </a:r>
            <a:r>
              <a:rPr lang="en-US" sz="2000" dirty="0" smtClean="0"/>
              <a:t>pregnancy.</a:t>
            </a:r>
            <a:endParaRPr lang="en-US" sz="2000" dirty="0"/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2201690"/>
            <a:ext cx="5334000" cy="4008782"/>
          </a:xfrm>
        </p:spPr>
      </p:pic>
      <p:pic>
        <p:nvPicPr>
          <p:cNvPr id="25" name="Content Placeholder 2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286402"/>
            <a:ext cx="5334000" cy="3839358"/>
          </a:xfrm>
        </p:spPr>
      </p:pic>
    </p:spTree>
    <p:extLst>
      <p:ext uri="{BB962C8B-B14F-4D97-AF65-F5344CB8AC3E}">
        <p14:creationId xmlns:p14="http://schemas.microsoft.com/office/powerpoint/2010/main" xmlns="" val="3481229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3592" y="620286"/>
            <a:ext cx="8610600" cy="1293028"/>
          </a:xfrm>
        </p:spPr>
        <p:txBody>
          <a:bodyPr>
            <a:normAutofit/>
          </a:bodyPr>
          <a:lstStyle/>
          <a:p>
            <a:pPr algn="l" rtl="1"/>
            <a:r>
              <a:rPr lang="en-US" sz="3200" dirty="0" smtClean="0">
                <a:solidFill>
                  <a:srgbClr val="FFC000"/>
                </a:solidFill>
              </a:rPr>
              <a:t>septate uterus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74" y="2193925"/>
            <a:ext cx="5320651" cy="402431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3323" y="2193925"/>
            <a:ext cx="4791754" cy="4024313"/>
          </a:xfrm>
        </p:spPr>
      </p:pic>
    </p:spTree>
    <p:extLst>
      <p:ext uri="{BB962C8B-B14F-4D97-AF65-F5344CB8AC3E}">
        <p14:creationId xmlns:p14="http://schemas.microsoft.com/office/powerpoint/2010/main" xmlns="" val="1610161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654338" y="49876"/>
            <a:ext cx="4495800" cy="748146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solidFill>
                  <a:srgbClr val="FFC000"/>
                </a:solidFill>
              </a:rPr>
              <a:t>Hysteroscopic</a:t>
            </a:r>
            <a:r>
              <a:rPr lang="en-US" sz="2000" b="1" dirty="0" smtClean="0">
                <a:solidFill>
                  <a:srgbClr val="FFC000"/>
                </a:solidFill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</a:rPr>
              <a:t>metroplasty</a:t>
            </a:r>
            <a:endParaRPr lang="en-US" sz="2000" b="1" dirty="0">
              <a:solidFill>
                <a:srgbClr val="FFC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2531" y="1033982"/>
            <a:ext cx="5680780" cy="5472113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8670" y="1562793"/>
            <a:ext cx="5527018" cy="49433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Hysteroscopic</a:t>
            </a:r>
            <a:r>
              <a:rPr lang="en-US" dirty="0"/>
              <a:t> </a:t>
            </a:r>
            <a:r>
              <a:rPr lang="en-US" dirty="0" err="1"/>
              <a:t>metroplasty</a:t>
            </a:r>
            <a:r>
              <a:rPr lang="en-US" dirty="0"/>
              <a:t> is the </a:t>
            </a:r>
            <a:r>
              <a:rPr lang="en-US" dirty="0">
                <a:solidFill>
                  <a:srgbClr val="00B050"/>
                </a:solidFill>
              </a:rPr>
              <a:t>preferred </a:t>
            </a:r>
            <a:r>
              <a:rPr lang="en-US" dirty="0"/>
              <a:t>method for repair of uterine </a:t>
            </a:r>
            <a:r>
              <a:rPr lang="en-US" dirty="0" smtClean="0"/>
              <a:t>septa.</a:t>
            </a:r>
          </a:p>
          <a:p>
            <a:pPr>
              <a:lnSpc>
                <a:spcPct val="150000"/>
              </a:lnSpc>
            </a:pPr>
            <a:r>
              <a:rPr lang="en-US" dirty="0"/>
              <a:t>Therefore, we typically aim to schedule the procedure in the </a:t>
            </a:r>
            <a:r>
              <a:rPr lang="en-US" dirty="0">
                <a:solidFill>
                  <a:srgbClr val="00B050"/>
                </a:solidFill>
              </a:rPr>
              <a:t>early follicular </a:t>
            </a:r>
            <a:r>
              <a:rPr lang="en-US" dirty="0"/>
              <a:t>phase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</a:rPr>
              <a:t>T</a:t>
            </a:r>
            <a:r>
              <a:rPr lang="en-US" dirty="0" smtClean="0">
                <a:solidFill>
                  <a:srgbClr val="C00000"/>
                </a:solidFill>
              </a:rPr>
              <a:t>hinner </a:t>
            </a:r>
            <a:r>
              <a:rPr lang="en-US" dirty="0">
                <a:solidFill>
                  <a:srgbClr val="C00000"/>
                </a:solidFill>
              </a:rPr>
              <a:t>endometrium </a:t>
            </a:r>
            <a:r>
              <a:rPr lang="en-US" dirty="0"/>
              <a:t>can be accomplished by pretreatment with a continuous estrogen/progestin contraceptive, progestin-only pill, </a:t>
            </a:r>
            <a:r>
              <a:rPr lang="en-US" dirty="0" err="1"/>
              <a:t>danazol</a:t>
            </a:r>
            <a:r>
              <a:rPr lang="en-US" dirty="0"/>
              <a:t>, or a gonadotropin-releasing hormone (</a:t>
            </a:r>
            <a:r>
              <a:rPr lang="en-US" dirty="0" err="1"/>
              <a:t>GnRH</a:t>
            </a:r>
            <a:r>
              <a:rPr lang="en-US" dirty="0"/>
              <a:t>) agonist</a:t>
            </a:r>
            <a:r>
              <a:rPr lang="en-US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dirty="0"/>
              <a:t>A partial septum may require only </a:t>
            </a:r>
            <a:r>
              <a:rPr lang="en-US" dirty="0">
                <a:solidFill>
                  <a:srgbClr val="C00000"/>
                </a:solidFill>
              </a:rPr>
              <a:t>incision</a:t>
            </a:r>
            <a:r>
              <a:rPr lang="en-US" dirty="0"/>
              <a:t> of the septum, after which it can be seen to "spring away" and open the upper uterine cavity. A large septum requires </a:t>
            </a:r>
            <a:r>
              <a:rPr lang="en-US" dirty="0">
                <a:solidFill>
                  <a:srgbClr val="C00000"/>
                </a:solidFill>
              </a:rPr>
              <a:t>resection rather than simple incision </a:t>
            </a:r>
          </a:p>
        </p:txBody>
      </p:sp>
    </p:spTree>
    <p:extLst>
      <p:ext uri="{BB962C8B-B14F-4D97-AF65-F5344CB8AC3E}">
        <p14:creationId xmlns:p14="http://schemas.microsoft.com/office/powerpoint/2010/main" xmlns="" val="1077538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363796" cy="6857999"/>
          </a:xfrm>
        </p:spPr>
      </p:pic>
      <p:sp>
        <p:nvSpPr>
          <p:cNvPr id="7" name="TextBox 6"/>
          <p:cNvSpPr txBox="1"/>
          <p:nvPr/>
        </p:nvSpPr>
        <p:spPr>
          <a:xfrm>
            <a:off x="9332422" y="0"/>
            <a:ext cx="4045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Thank you </a:t>
            </a:r>
            <a:endParaRPr lang="en-US" sz="6600" b="1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01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975" y="365362"/>
            <a:ext cx="8610600" cy="1293028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Polyp Effect 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fertility and </a:t>
            </a: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pregnancy</a:t>
            </a: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007" y="1658390"/>
            <a:ext cx="11073938" cy="528135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R</a:t>
            </a:r>
            <a:r>
              <a:rPr lang="en-US" sz="2000" dirty="0" smtClean="0"/>
              <a:t>eported </a:t>
            </a:r>
            <a:r>
              <a:rPr lang="en-US" sz="2000" dirty="0"/>
              <a:t>prevalence in those undergoing </a:t>
            </a:r>
            <a:r>
              <a:rPr lang="en-US" sz="2000" dirty="0">
                <a:solidFill>
                  <a:srgbClr val="C00000"/>
                </a:solidFill>
              </a:rPr>
              <a:t>in vitro fertilization is 6 to 8 </a:t>
            </a:r>
            <a:r>
              <a:rPr lang="en-US" sz="2000" dirty="0" smtClean="0"/>
              <a:t>percent.</a:t>
            </a:r>
          </a:p>
          <a:p>
            <a:pPr algn="just">
              <a:lnSpc>
                <a:spcPct val="150000"/>
              </a:lnSpc>
            </a:pPr>
            <a:r>
              <a:rPr lang="en-US" sz="2000" dirty="0"/>
              <a:t>There are few data regarding </a:t>
            </a:r>
            <a:r>
              <a:rPr lang="en-US" sz="2000" dirty="0">
                <a:solidFill>
                  <a:srgbClr val="C00000"/>
                </a:solidFill>
              </a:rPr>
              <a:t>the impact of removal on </a:t>
            </a:r>
            <a:r>
              <a:rPr lang="en-US" sz="2000" dirty="0" smtClean="0">
                <a:solidFill>
                  <a:srgbClr val="C00000"/>
                </a:solidFill>
              </a:rPr>
              <a:t>fertility</a:t>
            </a:r>
            <a:r>
              <a:rPr lang="en-US" sz="2000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Although </a:t>
            </a:r>
            <a:r>
              <a:rPr lang="en-US" sz="2000" dirty="0"/>
              <a:t>most clinicians </a:t>
            </a:r>
            <a:r>
              <a:rPr lang="en-US" sz="2000" dirty="0">
                <a:solidFill>
                  <a:srgbClr val="00B050"/>
                </a:solidFill>
              </a:rPr>
              <a:t>perform polypectomy </a:t>
            </a:r>
            <a:r>
              <a:rPr lang="en-US" sz="2000" dirty="0"/>
              <a:t>in infertile </a:t>
            </a:r>
            <a:r>
              <a:rPr lang="en-US" sz="2000" dirty="0" smtClean="0"/>
              <a:t>women</a:t>
            </a:r>
          </a:p>
          <a:p>
            <a:pPr algn="just">
              <a:lnSpc>
                <a:spcPct val="150000"/>
              </a:lnSpc>
            </a:pPr>
            <a:r>
              <a:rPr lang="en-US" sz="2000" dirty="0"/>
              <a:t>Only </a:t>
            </a:r>
            <a:r>
              <a:rPr lang="en-US" sz="2000" dirty="0" smtClean="0"/>
              <a:t>a systematic review showed </a:t>
            </a:r>
            <a:r>
              <a:rPr lang="en-US" sz="2000" dirty="0"/>
              <a:t>a higher pregnancy rate in women undergoing intrauterine insemination who underwent polyp removal compared with hysteroscopy </a:t>
            </a:r>
            <a:r>
              <a:rPr lang="en-US" sz="2000" dirty="0" smtClean="0"/>
              <a:t>alone.</a:t>
            </a:r>
          </a:p>
          <a:p>
            <a:pPr algn="just">
              <a:lnSpc>
                <a:spcPct val="150000"/>
              </a:lnSpc>
            </a:pPr>
            <a:r>
              <a:rPr lang="en-US" sz="2000" dirty="0"/>
              <a:t>Endometrial polyps </a:t>
            </a:r>
            <a:r>
              <a:rPr lang="en-US" sz="2000" dirty="0">
                <a:solidFill>
                  <a:srgbClr val="C00000"/>
                </a:solidFill>
              </a:rPr>
              <a:t>do not appear </a:t>
            </a:r>
            <a:r>
              <a:rPr lang="en-US" sz="2000" dirty="0"/>
              <a:t>to be associated with an </a:t>
            </a:r>
            <a:r>
              <a:rPr lang="en-US" sz="2000" dirty="0">
                <a:solidFill>
                  <a:srgbClr val="00B050"/>
                </a:solidFill>
              </a:rPr>
              <a:t>increased risk</a:t>
            </a:r>
            <a:r>
              <a:rPr lang="en-US" sz="2000" dirty="0"/>
              <a:t> of </a:t>
            </a:r>
            <a:r>
              <a:rPr lang="en-US" sz="2000" dirty="0">
                <a:solidFill>
                  <a:srgbClr val="00B050"/>
                </a:solidFill>
              </a:rPr>
              <a:t>spontaneous abortion or adverse obstetric </a:t>
            </a:r>
            <a:r>
              <a:rPr lang="en-US" sz="2000" dirty="0" smtClean="0">
                <a:solidFill>
                  <a:srgbClr val="00B050"/>
                </a:solidFill>
              </a:rPr>
              <a:t>outcomes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9589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094" y="353290"/>
            <a:ext cx="8610600" cy="1209503"/>
          </a:xfrm>
        </p:spPr>
        <p:txBody>
          <a:bodyPr>
            <a:normAutofit/>
          </a:bodyPr>
          <a:lstStyle/>
          <a:p>
            <a:pPr algn="l" rtl="1"/>
            <a:r>
              <a:rPr lang="en-US" sz="3600" dirty="0" smtClean="0">
                <a:solidFill>
                  <a:srgbClr val="FFC000"/>
                </a:solidFill>
              </a:rPr>
              <a:t>Diagnostic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C000"/>
                </a:solidFill>
              </a:rPr>
              <a:t>evaluations    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675" y="1562793"/>
            <a:ext cx="11362113" cy="5060445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Transvaginal ultrasonography(</a:t>
            </a:r>
            <a:r>
              <a:rPr lang="en-US" dirty="0" smtClean="0">
                <a:solidFill>
                  <a:srgbClr val="FF0000"/>
                </a:solidFill>
              </a:rPr>
              <a:t>TVUS</a:t>
            </a:r>
            <a:r>
              <a:rPr lang="en-US" dirty="0" smtClean="0"/>
              <a:t>), Saline infusion sonography (</a:t>
            </a:r>
            <a:r>
              <a:rPr lang="en-US" dirty="0" smtClean="0">
                <a:solidFill>
                  <a:srgbClr val="FF0000"/>
                </a:solidFill>
              </a:rPr>
              <a:t>SIS</a:t>
            </a:r>
            <a:r>
              <a:rPr lang="en-US" dirty="0" smtClean="0"/>
              <a:t>) and </a:t>
            </a:r>
            <a:r>
              <a:rPr lang="en-US" dirty="0" smtClean="0">
                <a:solidFill>
                  <a:srgbClr val="FF0000"/>
                </a:solidFill>
              </a:rPr>
              <a:t>Hysteroscopy</a:t>
            </a:r>
            <a:r>
              <a:rPr lang="en-US" dirty="0" smtClean="0"/>
              <a:t> are three diagnostic modalities for diagnosis of polyps.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 </a:t>
            </a:r>
            <a:r>
              <a:rPr lang="en-US" dirty="0"/>
              <a:t>systematic review of over 5000 women reported a similar performance for the diagnosis of polyps for all three modalities: sensitivity (TVUS: 91 percent; SIS: 95 percent; hysteroscopy: 90 percent) and specificity (90 and 92 and 93 percent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Both SIS and hysteroscopy </a:t>
            </a:r>
            <a:r>
              <a:rPr lang="en-US" dirty="0"/>
              <a:t>give a </a:t>
            </a:r>
            <a:r>
              <a:rPr lang="en-US" dirty="0">
                <a:solidFill>
                  <a:srgbClr val="00B050"/>
                </a:solidFill>
              </a:rPr>
              <a:t>better sense of the shape </a:t>
            </a:r>
            <a:r>
              <a:rPr lang="en-US" dirty="0"/>
              <a:t>of the lesion than TVUS alone.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dirty="0"/>
              <a:t>advantage of SIS compared with hysteroscopy is that the </a:t>
            </a:r>
            <a:r>
              <a:rPr lang="en-US" dirty="0">
                <a:solidFill>
                  <a:srgbClr val="00B050"/>
                </a:solidFill>
              </a:rPr>
              <a:t>adnexa are also </a:t>
            </a:r>
            <a:r>
              <a:rPr lang="en-US" dirty="0" smtClean="0">
                <a:solidFill>
                  <a:srgbClr val="00B050"/>
                </a:solidFill>
              </a:rPr>
              <a:t>visualized.</a:t>
            </a:r>
          </a:p>
          <a:p>
            <a:pPr>
              <a:lnSpc>
                <a:spcPct val="150000"/>
              </a:lnSpc>
            </a:pPr>
            <a:r>
              <a:rPr lang="en-US" dirty="0"/>
              <a:t>The advantage of hysteroscopy</a:t>
            </a:r>
            <a:r>
              <a:rPr lang="en-US" dirty="0" smtClean="0"/>
              <a:t> </a:t>
            </a:r>
            <a:r>
              <a:rPr lang="en-US" dirty="0"/>
              <a:t>compared with </a:t>
            </a:r>
            <a:r>
              <a:rPr lang="en-US" dirty="0" smtClean="0"/>
              <a:t>SIS is the simultaneous </a:t>
            </a:r>
            <a:r>
              <a:rPr lang="en-US" dirty="0" smtClean="0">
                <a:solidFill>
                  <a:srgbClr val="00B050"/>
                </a:solidFill>
              </a:rPr>
              <a:t>treatment opportunities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868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5818" y="542701"/>
            <a:ext cx="8610600" cy="1293028"/>
          </a:xfrm>
        </p:spPr>
        <p:txBody>
          <a:bodyPr>
            <a:normAutofit/>
          </a:bodyPr>
          <a:lstStyle/>
          <a:p>
            <a:pPr algn="l" rtl="1"/>
            <a:r>
              <a:rPr lang="en-US" sz="3600" dirty="0" err="1" smtClean="0">
                <a:solidFill>
                  <a:srgbClr val="FFC000"/>
                </a:solidFill>
              </a:rPr>
              <a:t>ManAGEMENT</a:t>
            </a:r>
            <a:r>
              <a:rPr lang="en-US" sz="3600" dirty="0" smtClean="0">
                <a:solidFill>
                  <a:srgbClr val="FFC000"/>
                </a:solidFill>
              </a:rPr>
              <a:t> </a:t>
            </a:r>
            <a:r>
              <a:rPr lang="en-US" sz="3600" dirty="0">
                <a:solidFill>
                  <a:srgbClr val="FFC000"/>
                </a:solidFill>
              </a:rPr>
              <a:t>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11928"/>
            <a:ext cx="10820400" cy="46385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Symptomatic</a:t>
            </a:r>
            <a:r>
              <a:rPr lang="en-US" dirty="0" smtClean="0"/>
              <a:t> polyps (AUB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Polyp </a:t>
            </a:r>
            <a:r>
              <a:rPr lang="en-US" dirty="0">
                <a:solidFill>
                  <a:srgbClr val="C00000"/>
                </a:solidFill>
              </a:rPr>
              <a:t>&gt;1.5 </a:t>
            </a:r>
            <a:r>
              <a:rPr lang="en-US" dirty="0"/>
              <a:t>cm in diameter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Multiple</a:t>
            </a:r>
            <a:r>
              <a:rPr lang="en-US" dirty="0" smtClean="0"/>
              <a:t> </a:t>
            </a:r>
            <a:r>
              <a:rPr lang="en-US" dirty="0"/>
              <a:t>polyps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Polyp </a:t>
            </a:r>
            <a:r>
              <a:rPr lang="en-US" dirty="0">
                <a:solidFill>
                  <a:srgbClr val="C00000"/>
                </a:solidFill>
              </a:rPr>
              <a:t>prolapsed</a:t>
            </a:r>
            <a:r>
              <a:rPr lang="en-US" dirty="0"/>
              <a:t> through the </a:t>
            </a:r>
            <a:r>
              <a:rPr lang="en-US" dirty="0" smtClean="0"/>
              <a:t>cervix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B0F0"/>
                </a:solidFill>
              </a:rPr>
              <a:t>Infertility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B050"/>
                </a:solidFill>
              </a:rPr>
              <a:t>Postmenopausal</a:t>
            </a:r>
            <a:r>
              <a:rPr lang="en-US" dirty="0" smtClean="0"/>
              <a:t> women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Tamoxifen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9172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230282" y="725419"/>
            <a:ext cx="8610599" cy="1295400"/>
          </a:xfrm>
        </p:spPr>
        <p:txBody>
          <a:bodyPr>
            <a:normAutofit/>
          </a:bodyPr>
          <a:lstStyle/>
          <a:p>
            <a:pPr algn="l" rtl="1"/>
            <a:r>
              <a:rPr lang="en-US" sz="3600" dirty="0">
                <a:solidFill>
                  <a:srgbClr val="FFC000"/>
                </a:solidFill>
              </a:rPr>
              <a:t>three diagnostic modalities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Uterine polyp in saline infusion sonography</a:t>
            </a:r>
            <a:endParaRPr lang="en-US" sz="20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92" b="17492"/>
          <a:stretch>
            <a:fillRect/>
          </a:stretch>
        </p:blipFill>
        <p:spPr>
          <a:xfrm>
            <a:off x="4374263" y="2362200"/>
            <a:ext cx="3448936" cy="1731682"/>
          </a:xfrm>
        </p:spPr>
      </p:pic>
      <p:sp>
        <p:nvSpPr>
          <p:cNvPr id="17" name="Text Placeholder 16"/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Uterine polyp on transvaginal </a:t>
            </a:r>
            <a:r>
              <a:rPr lang="en-US" sz="1800" dirty="0" err="1" smtClean="0"/>
              <a:t>ultrasonographic</a:t>
            </a:r>
            <a:r>
              <a:rPr lang="en-US" sz="1800" dirty="0" smtClean="0"/>
              <a:t> study</a:t>
            </a:r>
            <a:endParaRPr lang="en-US" sz="1800" dirty="0"/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91" b="20191"/>
          <a:stretch>
            <a:fillRect/>
          </a:stretch>
        </p:blipFill>
        <p:spPr>
          <a:xfrm>
            <a:off x="8049855" y="2362200"/>
            <a:ext cx="3447878" cy="1958788"/>
          </a:xfrm>
        </p:spPr>
      </p:pic>
      <p:sp>
        <p:nvSpPr>
          <p:cNvPr id="18" name="Text Placeholder 17"/>
          <p:cNvSpPr>
            <a:spLocks noGrp="1"/>
          </p:cNvSpPr>
          <p:nvPr>
            <p:ph type="body" sz="half" idx="20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Hysteroscopic</a:t>
            </a:r>
            <a:r>
              <a:rPr lang="en-US" sz="2000" dirty="0" smtClean="0"/>
              <a:t> view of uterine polyp</a:t>
            </a:r>
            <a:endParaRPr lang="en-US" sz="2000" dirty="0"/>
          </a:p>
        </p:txBody>
      </p:sp>
      <p:pic>
        <p:nvPicPr>
          <p:cNvPr id="22" name="Picture Placeholder 21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691" b="20691"/>
          <a:stretch>
            <a:fillRect/>
          </a:stretch>
        </p:blipFill>
        <p:spPr>
          <a:xfrm>
            <a:off x="688618" y="2362200"/>
            <a:ext cx="3451582" cy="1665941"/>
          </a:xfrm>
        </p:spPr>
      </p:pic>
    </p:spTree>
    <p:extLst>
      <p:ext uri="{BB962C8B-B14F-4D97-AF65-F5344CB8AC3E}">
        <p14:creationId xmlns:p14="http://schemas.microsoft.com/office/powerpoint/2010/main" xmlns="" val="6146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rtl="1"/>
            <a:r>
              <a:rPr lang="en-US" sz="2400" dirty="0" smtClean="0">
                <a:solidFill>
                  <a:srgbClr val="FFC000"/>
                </a:solidFill>
              </a:rPr>
              <a:t>indications </a:t>
            </a:r>
            <a:r>
              <a:rPr lang="en-US" sz="2400" dirty="0">
                <a:solidFill>
                  <a:srgbClr val="FFC000"/>
                </a:solidFill>
              </a:rPr>
              <a:t>for </a:t>
            </a:r>
            <a:r>
              <a:rPr lang="en-US" sz="2400" dirty="0" err="1">
                <a:solidFill>
                  <a:srgbClr val="FFC000"/>
                </a:solidFill>
              </a:rPr>
              <a:t>hysteroscopic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rgbClr val="FFC000"/>
                </a:solidFill>
              </a:rPr>
              <a:t>myomectomy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10820400" cy="438988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Abnormal </a:t>
            </a:r>
            <a:r>
              <a:rPr lang="en-US" dirty="0"/>
              <a:t>uterine bleeding </a:t>
            </a:r>
            <a:endParaRPr lang="en-US" dirty="0" smtClean="0"/>
          </a:p>
          <a:p>
            <a:pPr algn="just">
              <a:lnSpc>
                <a:spcPct val="150000"/>
              </a:lnSpc>
            </a:pPr>
            <a:r>
              <a:rPr lang="en-US" dirty="0" smtClean="0"/>
              <a:t>Recurrent </a:t>
            </a:r>
            <a:r>
              <a:rPr lang="en-US" dirty="0"/>
              <a:t>pregnancy loss </a:t>
            </a:r>
            <a:endParaRPr lang="en-US" dirty="0" smtClean="0"/>
          </a:p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Infertility 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fibroids that </a:t>
            </a:r>
            <a:r>
              <a:rPr lang="en-US" dirty="0">
                <a:solidFill>
                  <a:srgbClr val="C00000"/>
                </a:solidFill>
              </a:rPr>
              <a:t>distort the cavity </a:t>
            </a:r>
            <a:r>
              <a:rPr lang="en-US" dirty="0" smtClean="0"/>
              <a:t>( [</a:t>
            </a:r>
            <a:r>
              <a:rPr lang="en-US" dirty="0"/>
              <a:t>FIGO] types 0 to 3 </a:t>
            </a:r>
            <a:r>
              <a:rPr lang="en-US" dirty="0" smtClean="0"/>
              <a:t>) </a:t>
            </a:r>
            <a:r>
              <a:rPr lang="en-US" dirty="0"/>
              <a:t>have more of an impact on fertility, and surgical treatment can be effective in </a:t>
            </a:r>
            <a:r>
              <a:rPr lang="en-US" dirty="0" smtClean="0"/>
              <a:t>reversing the impairment of pregnancy.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Fibroids which are located </a:t>
            </a:r>
            <a:r>
              <a:rPr lang="en-US" dirty="0"/>
              <a:t>near </a:t>
            </a:r>
            <a:r>
              <a:rPr lang="en-US" dirty="0">
                <a:solidFill>
                  <a:srgbClr val="0070C0"/>
                </a:solidFill>
              </a:rPr>
              <a:t>the </a:t>
            </a:r>
            <a:r>
              <a:rPr lang="en-US" dirty="0" err="1">
                <a:solidFill>
                  <a:srgbClr val="0070C0"/>
                </a:solidFill>
              </a:rPr>
              <a:t>serosal</a:t>
            </a:r>
            <a:r>
              <a:rPr lang="en-US" dirty="0">
                <a:solidFill>
                  <a:srgbClr val="0070C0"/>
                </a:solidFill>
              </a:rPr>
              <a:t> surface</a:t>
            </a:r>
            <a:r>
              <a:rPr lang="en-US" dirty="0"/>
              <a:t>, the </a:t>
            </a:r>
            <a:r>
              <a:rPr lang="en-US" dirty="0">
                <a:solidFill>
                  <a:srgbClr val="C00000"/>
                </a:solidFill>
              </a:rPr>
              <a:t>less a role </a:t>
            </a:r>
            <a:r>
              <a:rPr lang="en-US" dirty="0"/>
              <a:t>they appear to play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02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8080" y="381988"/>
            <a:ext cx="8610600" cy="997925"/>
          </a:xfrm>
        </p:spPr>
        <p:txBody>
          <a:bodyPr>
            <a:normAutofit/>
          </a:bodyPr>
          <a:lstStyle/>
          <a:p>
            <a:pPr algn="l" rtl="1"/>
            <a:r>
              <a:rPr lang="en-US" sz="2000" b="1" dirty="0" smtClean="0">
                <a:solidFill>
                  <a:srgbClr val="FFC000"/>
                </a:solidFill>
              </a:rPr>
              <a:t>Other indications of </a:t>
            </a:r>
            <a:r>
              <a:rPr lang="en-US" sz="2000" b="1" dirty="0" err="1" smtClean="0">
                <a:solidFill>
                  <a:srgbClr val="FFC000"/>
                </a:solidFill>
              </a:rPr>
              <a:t>hysteroscopic</a:t>
            </a:r>
            <a:r>
              <a:rPr lang="en-US" sz="2000" b="1" dirty="0" smtClean="0">
                <a:solidFill>
                  <a:srgbClr val="FFC000"/>
                </a:solidFill>
              </a:rPr>
              <a:t> myomectomy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9913"/>
            <a:ext cx="10820400" cy="5209309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Dysmenorrhea</a:t>
            </a:r>
          </a:p>
          <a:p>
            <a:pPr algn="just">
              <a:lnSpc>
                <a:spcPct val="150000"/>
              </a:lnSpc>
            </a:pPr>
            <a:r>
              <a:rPr lang="en-US" dirty="0" err="1" smtClean="0">
                <a:solidFill>
                  <a:srgbClr val="C00000"/>
                </a:solidFill>
              </a:rPr>
              <a:t>Leukorrhea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/>
              <a:t>Necrotic leiomyoma following uterine fibroid embolization, magnetic resonance imaging (MRI)- focused ultrasound, or </a:t>
            </a:r>
            <a:r>
              <a:rPr lang="en-US" dirty="0" err="1"/>
              <a:t>transcervical</a:t>
            </a:r>
            <a:r>
              <a:rPr lang="en-US" dirty="0"/>
              <a:t> ultrasound </a:t>
            </a:r>
            <a:r>
              <a:rPr lang="en-US" dirty="0" smtClean="0"/>
              <a:t>therapy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Histologic </a:t>
            </a:r>
            <a:r>
              <a:rPr lang="en-US" dirty="0"/>
              <a:t>evaluation of </a:t>
            </a:r>
            <a:r>
              <a:rPr lang="en-US" dirty="0" err="1">
                <a:solidFill>
                  <a:srgbClr val="C00000"/>
                </a:solidFill>
              </a:rPr>
              <a:t>intracavitary</a:t>
            </a:r>
            <a:r>
              <a:rPr lang="en-US" dirty="0">
                <a:solidFill>
                  <a:srgbClr val="C00000"/>
                </a:solidFill>
              </a:rPr>
              <a:t> lesions</a:t>
            </a:r>
            <a:r>
              <a:rPr lang="en-US" dirty="0"/>
              <a:t> with uncertain findings on pelvic </a:t>
            </a:r>
            <a:r>
              <a:rPr lang="en-US" dirty="0" smtClean="0"/>
              <a:t>imaging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History </a:t>
            </a:r>
            <a:r>
              <a:rPr lang="en-US" dirty="0"/>
              <a:t>of </a:t>
            </a:r>
            <a:r>
              <a:rPr lang="en-US" dirty="0">
                <a:solidFill>
                  <a:srgbClr val="C00000"/>
                </a:solidFill>
              </a:rPr>
              <a:t>preterm </a:t>
            </a:r>
            <a:r>
              <a:rPr lang="en-US" dirty="0" smtClean="0">
                <a:solidFill>
                  <a:srgbClr val="C00000"/>
                </a:solidFill>
              </a:rPr>
              <a:t>delivery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Post</a:t>
            </a:r>
            <a:r>
              <a:rPr lang="en-US" dirty="0" smtClean="0">
                <a:solidFill>
                  <a:srgbClr val="C00000"/>
                </a:solidFill>
              </a:rPr>
              <a:t>partum hemorrhage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Puerperal </a:t>
            </a:r>
            <a:r>
              <a:rPr lang="en-US" dirty="0">
                <a:solidFill>
                  <a:srgbClr val="C00000"/>
                </a:solidFill>
              </a:rPr>
              <a:t>infection </a:t>
            </a:r>
            <a:r>
              <a:rPr lang="en-US" dirty="0"/>
              <a:t>arising in or exacerbated by a submucosal </a:t>
            </a:r>
            <a:r>
              <a:rPr lang="en-US" dirty="0" smtClean="0"/>
              <a:t>fibroid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 </a:t>
            </a:r>
            <a:r>
              <a:rPr lang="en-US" dirty="0"/>
              <a:t>Postmenopausal </a:t>
            </a:r>
            <a:r>
              <a:rPr lang="en-US" dirty="0">
                <a:solidFill>
                  <a:srgbClr val="C00000"/>
                </a:solidFill>
              </a:rPr>
              <a:t>bleeding</a:t>
            </a:r>
          </a:p>
        </p:txBody>
      </p:sp>
    </p:spTree>
    <p:extLst>
      <p:ext uri="{BB962C8B-B14F-4D97-AF65-F5344CB8AC3E}">
        <p14:creationId xmlns:p14="http://schemas.microsoft.com/office/powerpoint/2010/main" xmlns="" val="1912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1221</TotalTime>
  <Words>1896</Words>
  <Application>Microsoft Office PowerPoint</Application>
  <PresentationFormat>Custom</PresentationFormat>
  <Paragraphs>162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Vapor Trail</vt:lpstr>
      <vt:lpstr>Slide 1</vt:lpstr>
      <vt:lpstr>Hysteroscopic  approach  in  infertility</vt:lpstr>
      <vt:lpstr>Uterine polyps</vt:lpstr>
      <vt:lpstr>Polyp Effect on fertility and pregnancy</vt:lpstr>
      <vt:lpstr>Diagnostic evaluations    </vt:lpstr>
      <vt:lpstr>ManAGEMENT APPROACH</vt:lpstr>
      <vt:lpstr>three diagnostic modalities</vt:lpstr>
      <vt:lpstr>indications for hysteroscopic myomectomy</vt:lpstr>
      <vt:lpstr>Other indications of hysteroscopic myomectomy</vt:lpstr>
      <vt:lpstr>Submucosal uterine myomas (FIGO classification)</vt:lpstr>
      <vt:lpstr>Step-w classification</vt:lpstr>
      <vt:lpstr>How to diagnose?</vt:lpstr>
      <vt:lpstr>Sonographic evaluation</vt:lpstr>
      <vt:lpstr> using the STEPW classification permits greater correlation with incomplete or complete removed of the fibroid by hysteroscopic myomectomy than does use of the ESGE system </vt:lpstr>
      <vt:lpstr>Pre and post-operation management</vt:lpstr>
      <vt:lpstr>Intra-Uterine adhesions (synechiae)</vt:lpstr>
      <vt:lpstr>Risk factors</vt:lpstr>
      <vt:lpstr>susceptibility to IUA formation following pregnancy (why?)</vt:lpstr>
      <vt:lpstr>CLINICAL PRESENTATION of iuas</vt:lpstr>
      <vt:lpstr>Diagnostic evaluations</vt:lpstr>
      <vt:lpstr>classification</vt:lpstr>
      <vt:lpstr>classification</vt:lpstr>
      <vt:lpstr>diagnosis</vt:lpstr>
      <vt:lpstr>treatment</vt:lpstr>
      <vt:lpstr>Hsg  &amp;  hysteroscopic view of IUA</vt:lpstr>
      <vt:lpstr>Sonographic view of uterine synechiae</vt:lpstr>
      <vt:lpstr>Adhesion prevention</vt:lpstr>
      <vt:lpstr>Congenital uterine anomalies</vt:lpstr>
      <vt:lpstr>ASRM classification for cuas</vt:lpstr>
      <vt:lpstr>ESHRE &amp; ESGE classification</vt:lpstr>
      <vt:lpstr>Septate uterus</vt:lpstr>
      <vt:lpstr>Clinical significance of septate uterus</vt:lpstr>
      <vt:lpstr>Ultrasonographic view of septate uterus</vt:lpstr>
      <vt:lpstr>Due to an association between bicornuate uterus and cervical insufficiency, the cervical length should be assessed during pregnancy.</vt:lpstr>
      <vt:lpstr>septate uterus</vt:lpstr>
      <vt:lpstr>Hysteroscopic metroplasty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Hysteroscopy  approach  in  infertility</dc:title>
  <dc:creator>pro4</dc:creator>
  <cp:lastModifiedBy>komari</cp:lastModifiedBy>
  <cp:revision>85</cp:revision>
  <dcterms:created xsi:type="dcterms:W3CDTF">2021-01-25T12:21:15Z</dcterms:created>
  <dcterms:modified xsi:type="dcterms:W3CDTF">2021-01-27T06:11:38Z</dcterms:modified>
</cp:coreProperties>
</file>